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Caveat"/>
      <p:regular r:id="rId70"/>
      <p:bold r:id="rId71"/>
    </p:embeddedFont>
    <p:embeddedFont>
      <p:font typeface="Tahoma"/>
      <p:regular r:id="rId72"/>
      <p:bold r:id="rId73"/>
    </p:embeddedFont>
    <p:embeddedFont>
      <p:font typeface="Questrial"/>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0A5092E-4603-441C-A02B-E8B18374B616}">
  <a:tblStyle styleId="{30A5092E-4603-441C-A02B-E8B18374B61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51636CF-0B80-4A5B-973F-7B668F6F4D3F}"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5E7"/>
          </a:solidFill>
        </a:fill>
      </a:tcStyle>
    </a:wholeTbl>
    <a:band1H>
      <a:tcTxStyle/>
      <a:tcStyle>
        <a:fill>
          <a:solidFill>
            <a:srgbClr val="E0ECCB"/>
          </a:solidFill>
        </a:fill>
      </a:tcStyle>
    </a:band1H>
    <a:band2H>
      <a:tcTxStyle/>
    </a:band2H>
    <a:band1V>
      <a:tcTxStyle/>
      <a:tcStyle>
        <a:fill>
          <a:solidFill>
            <a:srgbClr val="E0ECC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Tahoma-bold.fntdata"/><Relationship Id="rId72" Type="http://schemas.openxmlformats.org/officeDocument/2006/relationships/font" Target="fonts/Tahoma-regular.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Questrial-regular.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Caveat-bold.fntdata"/><Relationship Id="rId70" Type="http://schemas.openxmlformats.org/officeDocument/2006/relationships/font" Target="fonts/Cavea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5" name="Google Shape;13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cd01083d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cd01083d1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4cd01083d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30dd1f47c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dd1f47ce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Image: https://www.flickr.com/photos/jarbo/9379813470</a:t>
            </a:r>
            <a:endParaRPr/>
          </a:p>
        </p:txBody>
      </p:sp>
      <p:sp>
        <p:nvSpPr>
          <p:cNvPr id="232" name="Google Shape;232;g30dd1f47ce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cd01083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cd01083d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4cd01083d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3" name="Google Shape;25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(Jeopardy!)</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0" name="Google Shape;26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From Jurasky and Manning</a:t>
            </a:r>
            <a:endParaRPr b="0" i="0" sz="1200" u="none" cap="none" strike="noStrike">
              <a:solidFill>
                <a:schemeClr val="dk1"/>
              </a:solidFill>
              <a:latin typeface="Calibri"/>
              <a:ea typeface="Calibri"/>
              <a:cs typeface="Calibri"/>
              <a:sym typeface="Calibri"/>
            </a:endParaRPr>
          </a:p>
        </p:txBody>
      </p:sp>
      <p:sp>
        <p:nvSpPr>
          <p:cNvPr id="267" name="Google Shape;26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2ce2b9dc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ce2b9dcc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32ce2b9dc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5" name="Google Shape;335;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Lucida Sans"/>
                <a:ea typeface="Lucida Sans"/>
                <a:cs typeface="Lucida Sans"/>
                <a:sym typeface="Lucida Sans"/>
              </a:rPr>
              <a:t>‹#›</a:t>
            </a:fld>
            <a:endParaRPr sz="1200">
              <a:solidFill>
                <a:srgbClr val="000000"/>
              </a:solidFill>
              <a:latin typeface="Lucida Sans"/>
              <a:ea typeface="Lucida Sans"/>
              <a:cs typeface="Lucida Sans"/>
              <a:sym typeface="Lucida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32bea7b603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32bea7b60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4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4" name="Google Shape;444;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445" name="Google Shape;445;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Lucida Sans"/>
                <a:ea typeface="Lucida Sans"/>
                <a:cs typeface="Lucida Sans"/>
                <a:sym typeface="Lucida Sans"/>
              </a:rPr>
              <a:t>‹#›</a:t>
            </a:fld>
            <a:endParaRPr sz="1200">
              <a:solidFill>
                <a:schemeClr val="dk1"/>
              </a:solidFill>
              <a:latin typeface="Lucida Sans"/>
              <a:ea typeface="Lucida Sans"/>
              <a:cs typeface="Lucida Sans"/>
              <a:sym typeface="Lucida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4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2ce2b9dcc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ce2b9dcc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2ce2b9dcc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4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509" name="Google Shape;50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only one rule is applied,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one with the longest matching suffix </a:t>
            </a:r>
            <a:r>
              <a:rPr b="0" i="1" lang="en-US" sz="1200" u="none" cap="none" strike="noStrike">
                <a:solidFill>
                  <a:schemeClr val="dk1"/>
                </a:solidFill>
                <a:latin typeface="Calibri"/>
                <a:ea typeface="Calibri"/>
                <a:cs typeface="Calibri"/>
                <a:sym typeface="Calibri"/>
              </a:rPr>
              <a:t>S1 </a:t>
            </a:r>
            <a:r>
              <a:rPr b="0" i="0" lang="en-US" sz="1200" u="none" cap="none" strike="noStrike">
                <a:solidFill>
                  <a:schemeClr val="dk1"/>
                </a:solidFill>
                <a:latin typeface="Calibri"/>
                <a:ea typeface="Calibri"/>
                <a:cs typeface="Calibri"/>
                <a:sym typeface="Calibri"/>
              </a:rPr>
              <a:t>for the given word. This is true whether the rule succeeds or fails</a:t>
            </a:r>
            <a:endParaRPr/>
          </a:p>
        </p:txBody>
      </p:sp>
      <p:sp>
        <p:nvSpPr>
          <p:cNvPr id="535" name="Google Shape;53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Comission - (doing something you should not have done)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Omission (not doing something </a:t>
            </a:r>
            <a:r>
              <a:rPr b="1" i="0" lang="en-US" sz="1200" u="none" cap="none" strike="noStrike">
                <a:solidFill>
                  <a:schemeClr val="dk1"/>
                </a:solidFill>
                <a:latin typeface="Calibri"/>
                <a:ea typeface="Calibri"/>
                <a:cs typeface="Calibri"/>
                <a:sym typeface="Calibri"/>
              </a:rPr>
              <a:t>you should </a:t>
            </a:r>
            <a:r>
              <a:rPr b="0" i="0" lang="en-US" sz="1200" u="none" cap="none" strike="noStrike">
                <a:solidFill>
                  <a:schemeClr val="dk1"/>
                </a:solidFill>
                <a:latin typeface="Calibri"/>
                <a:ea typeface="Calibri"/>
                <a:cs typeface="Calibri"/>
                <a:sym typeface="Calibri"/>
              </a:rPr>
              <a:t>have done)</a:t>
            </a:r>
            <a:endParaRPr/>
          </a:p>
        </p:txBody>
      </p:sp>
      <p:sp>
        <p:nvSpPr>
          <p:cNvPr id="543" name="Google Shape;543;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5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0" name="Google Shape;1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Corpus of Contemporary American English. Top 5000 out of 450 million words. In alphabetic order</a:t>
            </a:r>
            <a:endParaRPr b="0" i="0" sz="1200" u="none" cap="none" strike="noStrike">
              <a:solidFill>
                <a:schemeClr val="dk1"/>
              </a:solidFill>
              <a:latin typeface="Calibri"/>
              <a:ea typeface="Calibri"/>
              <a:cs typeface="Calibri"/>
              <a:sym typeface="Calibri"/>
            </a:endParaRPr>
          </a:p>
        </p:txBody>
      </p:sp>
      <p:sp>
        <p:nvSpPr>
          <p:cNvPr id="579" name="Google Shape;57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4cd01083d1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cd01083d1_0_3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4cd01083d1_0_3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01433fc0d_0_1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501433fc0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01433fc0d_0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501433fc0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01433fc0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501433fc0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01433fc0d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501433fc0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0dd1f47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30dd1f47c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START (SynTactic Analysis using Reversible Transformations) </a:t>
            </a:r>
            <a:endParaRPr/>
          </a:p>
        </p:txBody>
      </p:sp>
      <p:sp>
        <p:nvSpPr>
          <p:cNvPr id="167" name="Google Shape;167;g30dd1f47c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501433fc0d_0_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501433fc0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6" name="Google Shape;66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7" name="Google Shape;66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674" name="Google Shape;67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Lucida Sans"/>
                <a:ea typeface="Lucida Sans"/>
                <a:cs typeface="Lucida Sans"/>
                <a:sym typeface="Lucida Sans"/>
              </a:rPr>
              <a:t>‹#›</a:t>
            </a:fld>
            <a:endParaRPr sz="1200">
              <a:solidFill>
                <a:schemeClr val="dk1"/>
              </a:solidFill>
              <a:latin typeface="Lucida Sans"/>
              <a:ea typeface="Lucida Sans"/>
              <a:cs typeface="Lucida Sans"/>
              <a:sym typeface="Lucida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683" name="Google Shape;68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84" name="Google Shape;684;p65:notes"/>
          <p:cNvSpPr txBox="1"/>
          <p:nvPr>
            <p:ph idx="1" type="body"/>
          </p:nvPr>
        </p:nvSpPr>
        <p:spPr>
          <a:xfrm>
            <a:off x="685800" y="4400550"/>
            <a:ext cx="5486400" cy="360045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690" name="Google Shape;69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1" name="Google Shape;691;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697" name="Google Shape;69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8" name="Google Shape;69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6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32bea7b60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2bea7b60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2bea7b603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0" name="Google Shape;730;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d2063b67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2063b67a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4d2063b67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802192" y="617247"/>
            <a:ext cx="7265534" cy="2229538"/>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A6D6"/>
              </a:buClr>
              <a:buSzPts val="7200"/>
              <a:buFont typeface="Arial"/>
              <a:buNone/>
              <a:defRPr b="0" i="0" sz="7200" u="none" cap="none" strike="noStrik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2"/>
          <p:cNvSpPr txBox="1"/>
          <p:nvPr>
            <p:ph idx="1" type="subTitle"/>
          </p:nvPr>
        </p:nvSpPr>
        <p:spPr>
          <a:xfrm>
            <a:off x="1802192" y="3203297"/>
            <a:ext cx="7067378" cy="1025802"/>
          </a:xfrm>
          <a:prstGeom prst="rect">
            <a:avLst/>
          </a:prstGeom>
          <a:noFill/>
          <a:ln>
            <a:noFill/>
          </a:ln>
        </p:spPr>
        <p:txBody>
          <a:bodyPr anchorCtr="0" anchor="t" bIns="91425" lIns="91425" spcFirstLastPara="1" rIns="91425" wrap="square" tIns="91425"/>
          <a:lstStyle>
            <a:lvl1pPr lvl="0" marR="0" rtl="0" algn="l">
              <a:spcBef>
                <a:spcPts val="560"/>
              </a:spcBef>
              <a:spcAft>
                <a:spcPts val="0"/>
              </a:spcAft>
              <a:buClr>
                <a:srgbClr val="00A6D6"/>
              </a:buClr>
              <a:buSzPts val="2800"/>
              <a:buFont typeface="Arial"/>
              <a:buNone/>
              <a:defRPr b="0" i="0" sz="2800" u="none" cap="none" strike="noStrike">
                <a:solidFill>
                  <a:schemeClr val="dk1"/>
                </a:solidFill>
                <a:latin typeface="Arial"/>
                <a:ea typeface="Arial"/>
                <a:cs typeface="Arial"/>
                <a:sym typeface="Arial"/>
              </a:defRPr>
            </a:lvl1pPr>
            <a:lvl2pPr lvl="1" marR="0" rtl="0" algn="ctr">
              <a:spcBef>
                <a:spcPts val="480"/>
              </a:spcBef>
              <a:spcAft>
                <a:spcPts val="0"/>
              </a:spcAft>
              <a:buClr>
                <a:srgbClr val="00A6D6"/>
              </a:buClr>
              <a:buSzPts val="2400"/>
              <a:buFont typeface="Arial"/>
              <a:buNone/>
              <a:defRPr b="0" i="0" sz="2400" u="none" cap="none" strike="noStrike">
                <a:solidFill>
                  <a:srgbClr val="888888"/>
                </a:solidFill>
                <a:latin typeface="Arial"/>
                <a:ea typeface="Arial"/>
                <a:cs typeface="Arial"/>
                <a:sym typeface="Arial"/>
              </a:defRPr>
            </a:lvl2pPr>
            <a:lvl3pPr lvl="2" marR="0" rtl="0" algn="ctr">
              <a:spcBef>
                <a:spcPts val="480"/>
              </a:spcBef>
              <a:spcAft>
                <a:spcPts val="0"/>
              </a:spcAft>
              <a:buClr>
                <a:srgbClr val="00A6D6"/>
              </a:buClr>
              <a:buSzPts val="2400"/>
              <a:buFont typeface="Arial"/>
              <a:buNone/>
              <a:defRPr b="0" i="0" sz="2400" u="none" cap="none" strike="noStrike">
                <a:solidFill>
                  <a:srgbClr val="888888"/>
                </a:solidFill>
                <a:latin typeface="Arial"/>
                <a:ea typeface="Arial"/>
                <a:cs typeface="Arial"/>
                <a:sym typeface="Arial"/>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2" name="Shape 72"/>
        <p:cNvGrpSpPr/>
        <p:nvPr/>
      </p:nvGrpSpPr>
      <p:grpSpPr>
        <a:xfrm>
          <a:off x="0" y="0"/>
          <a:ext cx="0" cy="0"/>
          <a:chOff x="0" y="0"/>
          <a:chExt cx="0" cy="0"/>
        </a:xfrm>
      </p:grpSpPr>
      <p:sp>
        <p:nvSpPr>
          <p:cNvPr id="73" name="Google Shape;73;p13"/>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1" type="body"/>
          </p:nvPr>
        </p:nvSpPr>
        <p:spPr>
          <a:xfrm>
            <a:off x="768095" y="1714500"/>
            <a:ext cx="3566100" cy="30174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75" name="Google Shape;75;p13"/>
          <p:cNvSpPr txBox="1"/>
          <p:nvPr>
            <p:ph idx="2" type="body"/>
          </p:nvPr>
        </p:nvSpPr>
        <p:spPr>
          <a:xfrm>
            <a:off x="4491990" y="1714500"/>
            <a:ext cx="3566100" cy="30174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76" name="Google Shape;76;p13"/>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13"/>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3"/>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9" name="Shape 79"/>
        <p:cNvGrpSpPr/>
        <p:nvPr/>
      </p:nvGrpSpPr>
      <p:grpSpPr>
        <a:xfrm>
          <a:off x="0" y="0"/>
          <a:ext cx="0" cy="0"/>
          <a:chOff x="0" y="0"/>
          <a:chExt cx="0" cy="0"/>
        </a:xfrm>
      </p:grpSpPr>
      <p:sp>
        <p:nvSpPr>
          <p:cNvPr id="80" name="Google Shape;80;p14"/>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4"/>
          <p:cNvSpPr txBox="1"/>
          <p:nvPr>
            <p:ph idx="1" type="body"/>
          </p:nvPr>
        </p:nvSpPr>
        <p:spPr>
          <a:xfrm>
            <a:off x="768096" y="1634727"/>
            <a:ext cx="3566100" cy="617100"/>
          </a:xfrm>
          <a:prstGeom prst="rect">
            <a:avLst/>
          </a:prstGeom>
          <a:noFill/>
          <a:ln>
            <a:noFill/>
          </a:ln>
        </p:spPr>
        <p:txBody>
          <a:bodyPr anchorCtr="0" anchor="ctr" bIns="45700" lIns="137150" spcFirstLastPara="1" rIns="137150" wrap="square" tIns="45700"/>
          <a:lstStyle>
            <a:lvl1pPr indent="-228600" lvl="0" marL="457200" rtl="0" algn="l">
              <a:lnSpc>
                <a:spcPct val="90000"/>
              </a:lnSpc>
              <a:spcBef>
                <a:spcPts val="0"/>
              </a:spcBef>
              <a:spcAft>
                <a:spcPts val="0"/>
              </a:spcAft>
              <a:buSzPts val="1725"/>
              <a:buNone/>
              <a:defRPr b="0" sz="1725" cap="none">
                <a:solidFill>
                  <a:schemeClr val="accent1"/>
                </a:solidFill>
                <a:latin typeface="Questrial"/>
                <a:ea typeface="Questrial"/>
                <a:cs typeface="Questrial"/>
                <a:sym typeface="Questrial"/>
              </a:defRPr>
            </a:lvl1pPr>
            <a:lvl2pPr indent="-228600" lvl="1" marL="914400" rtl="0" algn="l">
              <a:lnSpc>
                <a:spcPct val="90000"/>
              </a:lnSpc>
              <a:spcBef>
                <a:spcPts val="150"/>
              </a:spcBef>
              <a:spcAft>
                <a:spcPts val="0"/>
              </a:spcAft>
              <a:buSzPts val="1500"/>
              <a:buNone/>
              <a:defRPr b="1" sz="1500"/>
            </a:lvl2pPr>
            <a:lvl3pPr indent="-228600" lvl="2" marL="1371600" rtl="0" algn="l">
              <a:lnSpc>
                <a:spcPct val="90000"/>
              </a:lnSpc>
              <a:spcBef>
                <a:spcPts val="300"/>
              </a:spcBef>
              <a:spcAft>
                <a:spcPts val="0"/>
              </a:spcAft>
              <a:buSzPts val="1350"/>
              <a:buNone/>
              <a:defRPr b="1" sz="135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82" name="Google Shape;82;p14"/>
          <p:cNvSpPr txBox="1"/>
          <p:nvPr>
            <p:ph idx="2" type="body"/>
          </p:nvPr>
        </p:nvSpPr>
        <p:spPr>
          <a:xfrm>
            <a:off x="768096" y="2225841"/>
            <a:ext cx="3566100" cy="25062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83" name="Google Shape;83;p14"/>
          <p:cNvSpPr txBox="1"/>
          <p:nvPr>
            <p:ph idx="3" type="body"/>
          </p:nvPr>
        </p:nvSpPr>
        <p:spPr>
          <a:xfrm>
            <a:off x="4493166" y="1634727"/>
            <a:ext cx="3566100" cy="617100"/>
          </a:xfrm>
          <a:prstGeom prst="rect">
            <a:avLst/>
          </a:prstGeom>
          <a:noFill/>
          <a:ln>
            <a:noFill/>
          </a:ln>
        </p:spPr>
        <p:txBody>
          <a:bodyPr anchorCtr="0" anchor="ctr" bIns="45700" lIns="137150" spcFirstLastPara="1" rIns="137150" wrap="square" tIns="45700"/>
          <a:lstStyle>
            <a:lvl1pPr indent="-228600" lvl="0" marL="457200" rtl="0" algn="l">
              <a:lnSpc>
                <a:spcPct val="90000"/>
              </a:lnSpc>
              <a:spcBef>
                <a:spcPts val="0"/>
              </a:spcBef>
              <a:spcAft>
                <a:spcPts val="0"/>
              </a:spcAft>
              <a:buSzPts val="1725"/>
              <a:buNone/>
              <a:defRPr b="0" sz="1725" cap="none">
                <a:solidFill>
                  <a:schemeClr val="accent1"/>
                </a:solidFill>
                <a:latin typeface="Questrial"/>
                <a:ea typeface="Questrial"/>
                <a:cs typeface="Questrial"/>
                <a:sym typeface="Questrial"/>
              </a:defRPr>
            </a:lvl1pPr>
            <a:lvl2pPr indent="-228600" lvl="1" marL="914400" rtl="0" algn="l">
              <a:lnSpc>
                <a:spcPct val="90000"/>
              </a:lnSpc>
              <a:spcBef>
                <a:spcPts val="150"/>
              </a:spcBef>
              <a:spcAft>
                <a:spcPts val="0"/>
              </a:spcAft>
              <a:buSzPts val="1500"/>
              <a:buNone/>
              <a:defRPr b="1" sz="1500"/>
            </a:lvl2pPr>
            <a:lvl3pPr indent="-228600" lvl="2" marL="1371600" rtl="0" algn="l">
              <a:lnSpc>
                <a:spcPct val="90000"/>
              </a:lnSpc>
              <a:spcBef>
                <a:spcPts val="300"/>
              </a:spcBef>
              <a:spcAft>
                <a:spcPts val="0"/>
              </a:spcAft>
              <a:buSzPts val="1350"/>
              <a:buNone/>
              <a:defRPr b="1" sz="1350"/>
            </a:lvl3pPr>
            <a:lvl4pPr indent="-228600" lvl="3" marL="1828800" rtl="0" algn="l">
              <a:lnSpc>
                <a:spcPct val="90000"/>
              </a:lnSpc>
              <a:spcBef>
                <a:spcPts val="300"/>
              </a:spcBef>
              <a:spcAft>
                <a:spcPts val="0"/>
              </a:spcAft>
              <a:buSzPts val="1200"/>
              <a:buNone/>
              <a:defRPr b="1" sz="1200"/>
            </a:lvl4pPr>
            <a:lvl5pPr indent="-228600" lvl="4" marL="2286000" rtl="0" algn="l">
              <a:lnSpc>
                <a:spcPct val="90000"/>
              </a:lnSpc>
              <a:spcBef>
                <a:spcPts val="300"/>
              </a:spcBef>
              <a:spcAft>
                <a:spcPts val="0"/>
              </a:spcAft>
              <a:buSzPts val="1200"/>
              <a:buNone/>
              <a:defRPr b="1" sz="1200"/>
            </a:lvl5pPr>
            <a:lvl6pPr indent="-228600" lvl="5" marL="2743200" rtl="0" algn="l">
              <a:lnSpc>
                <a:spcPct val="90000"/>
              </a:lnSpc>
              <a:spcBef>
                <a:spcPts val="300"/>
              </a:spcBef>
              <a:spcAft>
                <a:spcPts val="0"/>
              </a:spcAft>
              <a:buSzPts val="1200"/>
              <a:buNone/>
              <a:defRPr b="1" sz="1200"/>
            </a:lvl6pPr>
            <a:lvl7pPr indent="-228600" lvl="6" marL="3200400" rtl="0" algn="l">
              <a:lnSpc>
                <a:spcPct val="90000"/>
              </a:lnSpc>
              <a:spcBef>
                <a:spcPts val="300"/>
              </a:spcBef>
              <a:spcAft>
                <a:spcPts val="0"/>
              </a:spcAft>
              <a:buSzPts val="1200"/>
              <a:buNone/>
              <a:defRPr b="1" sz="1200"/>
            </a:lvl7pPr>
            <a:lvl8pPr indent="-228600" lvl="7" marL="3657600" rtl="0" algn="l">
              <a:lnSpc>
                <a:spcPct val="90000"/>
              </a:lnSpc>
              <a:spcBef>
                <a:spcPts val="300"/>
              </a:spcBef>
              <a:spcAft>
                <a:spcPts val="0"/>
              </a:spcAft>
              <a:buSzPts val="1200"/>
              <a:buNone/>
              <a:defRPr b="1" sz="1200"/>
            </a:lvl8pPr>
            <a:lvl9pPr indent="-228600" lvl="8" marL="4114800" rtl="0" algn="l">
              <a:lnSpc>
                <a:spcPct val="90000"/>
              </a:lnSpc>
              <a:spcBef>
                <a:spcPts val="300"/>
              </a:spcBef>
              <a:spcAft>
                <a:spcPts val="300"/>
              </a:spcAft>
              <a:buSzPts val="1200"/>
              <a:buNone/>
              <a:defRPr b="1" sz="1200"/>
            </a:lvl9pPr>
          </a:lstStyle>
          <a:p/>
        </p:txBody>
      </p:sp>
      <p:sp>
        <p:nvSpPr>
          <p:cNvPr id="84" name="Google Shape;84;p14"/>
          <p:cNvSpPr txBox="1"/>
          <p:nvPr>
            <p:ph idx="4" type="body"/>
          </p:nvPr>
        </p:nvSpPr>
        <p:spPr>
          <a:xfrm>
            <a:off x="4493166" y="2225841"/>
            <a:ext cx="3566100" cy="25062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85" name="Google Shape;85;p14"/>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4"/>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14"/>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SzPts val="700"/>
              <a:buNone/>
              <a:defRPr/>
            </a:lvl1pPr>
            <a:lvl2pPr indent="0" lvl="1" marL="0" rtl="0" algn="l">
              <a:lnSpc>
                <a:spcPct val="100000"/>
              </a:lnSpc>
              <a:spcBef>
                <a:spcPts val="0"/>
              </a:spcBef>
              <a:spcAft>
                <a:spcPts val="0"/>
              </a:spcAft>
              <a:buSzPts val="700"/>
              <a:buNone/>
              <a:defRPr/>
            </a:lvl2pPr>
            <a:lvl3pPr indent="0" lvl="2" marL="0" rtl="0" algn="l">
              <a:lnSpc>
                <a:spcPct val="100000"/>
              </a:lnSpc>
              <a:spcBef>
                <a:spcPts val="0"/>
              </a:spcBef>
              <a:spcAft>
                <a:spcPts val="0"/>
              </a:spcAft>
              <a:buSzPts val="700"/>
              <a:buNone/>
              <a:defRPr/>
            </a:lvl3pPr>
            <a:lvl4pPr indent="0" lvl="3" marL="0" rtl="0" algn="l">
              <a:lnSpc>
                <a:spcPct val="100000"/>
              </a:lnSpc>
              <a:spcBef>
                <a:spcPts val="0"/>
              </a:spcBef>
              <a:spcAft>
                <a:spcPts val="0"/>
              </a:spcAft>
              <a:buSzPts val="700"/>
              <a:buNone/>
              <a:defRPr/>
            </a:lvl4pPr>
            <a:lvl5pPr indent="0" lvl="4" marL="0" rtl="0" algn="l">
              <a:lnSpc>
                <a:spcPct val="100000"/>
              </a:lnSpc>
              <a:spcBef>
                <a:spcPts val="0"/>
              </a:spcBef>
              <a:spcAft>
                <a:spcPts val="0"/>
              </a:spcAft>
              <a:buSzPts val="700"/>
              <a:buNone/>
              <a:defRPr/>
            </a:lvl5pPr>
            <a:lvl6pPr indent="0" lvl="5" marL="0" rtl="0" algn="l">
              <a:lnSpc>
                <a:spcPct val="100000"/>
              </a:lnSpc>
              <a:spcBef>
                <a:spcPts val="0"/>
              </a:spcBef>
              <a:spcAft>
                <a:spcPts val="0"/>
              </a:spcAft>
              <a:buSzPts val="700"/>
              <a:buNone/>
              <a:defRPr/>
            </a:lvl6pPr>
            <a:lvl7pPr indent="0" lvl="6" marL="0" rtl="0" algn="l">
              <a:lnSpc>
                <a:spcPct val="100000"/>
              </a:lnSpc>
              <a:spcBef>
                <a:spcPts val="0"/>
              </a:spcBef>
              <a:spcAft>
                <a:spcPts val="0"/>
              </a:spcAft>
              <a:buSzPts val="700"/>
              <a:buNone/>
              <a:defRPr/>
            </a:lvl7pPr>
            <a:lvl8pPr indent="0" lvl="7" marL="0" rtl="0" algn="l">
              <a:lnSpc>
                <a:spcPct val="100000"/>
              </a:lnSpc>
              <a:spcBef>
                <a:spcPts val="0"/>
              </a:spcBef>
              <a:spcAft>
                <a:spcPts val="0"/>
              </a:spcAft>
              <a:buSzPts val="700"/>
              <a:buNone/>
              <a:defRPr/>
            </a:lvl8pPr>
            <a:lvl9pPr indent="0" lvl="8" marL="0" rtl="0" algn="l">
              <a:lnSpc>
                <a:spcPct val="100000"/>
              </a:lnSpc>
              <a:spcBef>
                <a:spcPts val="0"/>
              </a:spcBef>
              <a:spcAft>
                <a:spcPts val="0"/>
              </a:spcAft>
              <a:buSzPts val="70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5"/>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5"/>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5"/>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5"/>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93" name="Shape 93"/>
        <p:cNvGrpSpPr/>
        <p:nvPr/>
      </p:nvGrpSpPr>
      <p:grpSpPr>
        <a:xfrm>
          <a:off x="0" y="0"/>
          <a:ext cx="0" cy="0"/>
          <a:chOff x="0" y="0"/>
          <a:chExt cx="0" cy="0"/>
        </a:xfrm>
      </p:grpSpPr>
      <p:sp>
        <p:nvSpPr>
          <p:cNvPr id="94" name="Google Shape;94;p16"/>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 name="Google Shape;95;p16"/>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6"/>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SzPts val="700"/>
              <a:buNone/>
              <a:defRPr/>
            </a:lvl1pPr>
            <a:lvl2pPr indent="0" lvl="1" marL="0" rtl="0" algn="l">
              <a:lnSpc>
                <a:spcPct val="100000"/>
              </a:lnSpc>
              <a:spcBef>
                <a:spcPts val="0"/>
              </a:spcBef>
              <a:spcAft>
                <a:spcPts val="0"/>
              </a:spcAft>
              <a:buSzPts val="700"/>
              <a:buNone/>
              <a:defRPr/>
            </a:lvl2pPr>
            <a:lvl3pPr indent="0" lvl="2" marL="0" rtl="0" algn="l">
              <a:lnSpc>
                <a:spcPct val="100000"/>
              </a:lnSpc>
              <a:spcBef>
                <a:spcPts val="0"/>
              </a:spcBef>
              <a:spcAft>
                <a:spcPts val="0"/>
              </a:spcAft>
              <a:buSzPts val="700"/>
              <a:buNone/>
              <a:defRPr/>
            </a:lvl3pPr>
            <a:lvl4pPr indent="0" lvl="3" marL="0" rtl="0" algn="l">
              <a:lnSpc>
                <a:spcPct val="100000"/>
              </a:lnSpc>
              <a:spcBef>
                <a:spcPts val="0"/>
              </a:spcBef>
              <a:spcAft>
                <a:spcPts val="0"/>
              </a:spcAft>
              <a:buSzPts val="700"/>
              <a:buNone/>
              <a:defRPr/>
            </a:lvl4pPr>
            <a:lvl5pPr indent="0" lvl="4" marL="0" rtl="0" algn="l">
              <a:lnSpc>
                <a:spcPct val="100000"/>
              </a:lnSpc>
              <a:spcBef>
                <a:spcPts val="0"/>
              </a:spcBef>
              <a:spcAft>
                <a:spcPts val="0"/>
              </a:spcAft>
              <a:buSzPts val="700"/>
              <a:buNone/>
              <a:defRPr/>
            </a:lvl5pPr>
            <a:lvl6pPr indent="0" lvl="5" marL="0" rtl="0" algn="l">
              <a:lnSpc>
                <a:spcPct val="100000"/>
              </a:lnSpc>
              <a:spcBef>
                <a:spcPts val="0"/>
              </a:spcBef>
              <a:spcAft>
                <a:spcPts val="0"/>
              </a:spcAft>
              <a:buSzPts val="700"/>
              <a:buNone/>
              <a:defRPr/>
            </a:lvl6pPr>
            <a:lvl7pPr indent="0" lvl="6" marL="0" rtl="0" algn="l">
              <a:lnSpc>
                <a:spcPct val="100000"/>
              </a:lnSpc>
              <a:spcBef>
                <a:spcPts val="0"/>
              </a:spcBef>
              <a:spcAft>
                <a:spcPts val="0"/>
              </a:spcAft>
              <a:buSzPts val="700"/>
              <a:buNone/>
              <a:defRPr/>
            </a:lvl7pPr>
            <a:lvl8pPr indent="0" lvl="7" marL="0" rtl="0" algn="l">
              <a:lnSpc>
                <a:spcPct val="100000"/>
              </a:lnSpc>
              <a:spcBef>
                <a:spcPts val="0"/>
              </a:spcBef>
              <a:spcAft>
                <a:spcPts val="0"/>
              </a:spcAft>
              <a:buSzPts val="700"/>
              <a:buNone/>
              <a:defRPr/>
            </a:lvl8pPr>
            <a:lvl9pPr indent="0" lvl="8" marL="0" rtl="0" algn="l">
              <a:lnSpc>
                <a:spcPct val="100000"/>
              </a:lnSpc>
              <a:spcBef>
                <a:spcPts val="0"/>
              </a:spcBef>
              <a:spcAft>
                <a:spcPts val="0"/>
              </a:spcAft>
              <a:buSzPts val="70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7" name="Shape 97"/>
        <p:cNvGrpSpPr/>
        <p:nvPr/>
      </p:nvGrpSpPr>
      <p:grpSpPr>
        <a:xfrm>
          <a:off x="0" y="0"/>
          <a:ext cx="0" cy="0"/>
          <a:chOff x="0" y="0"/>
          <a:chExt cx="0" cy="0"/>
        </a:xfrm>
      </p:grpSpPr>
      <p:sp>
        <p:nvSpPr>
          <p:cNvPr id="98" name="Google Shape;98;p17"/>
          <p:cNvSpPr txBox="1"/>
          <p:nvPr>
            <p:ph type="title"/>
          </p:nvPr>
        </p:nvSpPr>
        <p:spPr>
          <a:xfrm>
            <a:off x="768096" y="353632"/>
            <a:ext cx="3291900" cy="13029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3000"/>
              <a:buFont typeface="Questrial"/>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7"/>
          <p:cNvSpPr txBox="1"/>
          <p:nvPr>
            <p:ph idx="1" type="body"/>
          </p:nvPr>
        </p:nvSpPr>
        <p:spPr>
          <a:xfrm>
            <a:off x="4286250" y="617220"/>
            <a:ext cx="4258800" cy="38886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sz="1800"/>
            </a:lvl1pPr>
            <a:lvl2pPr indent="-323850" lvl="1" marL="914400" rtl="0" algn="l">
              <a:lnSpc>
                <a:spcPct val="90000"/>
              </a:lnSpc>
              <a:spcBef>
                <a:spcPts val="150"/>
              </a:spcBef>
              <a:spcAft>
                <a:spcPts val="0"/>
              </a:spcAft>
              <a:buSzPts val="1500"/>
              <a:buChar char="•"/>
              <a:defRPr sz="1500"/>
            </a:lvl2pPr>
            <a:lvl3pPr indent="-304800" lvl="2" marL="1371600" rtl="0" algn="l">
              <a:lnSpc>
                <a:spcPct val="90000"/>
              </a:lnSpc>
              <a:spcBef>
                <a:spcPts val="300"/>
              </a:spcBef>
              <a:spcAft>
                <a:spcPts val="0"/>
              </a:spcAft>
              <a:buSzPts val="1200"/>
              <a:buChar char="•"/>
              <a:defRPr sz="1200"/>
            </a:lvl3pPr>
            <a:lvl4pPr indent="-304800" lvl="3" marL="1828800" rtl="0" algn="l">
              <a:lnSpc>
                <a:spcPct val="90000"/>
              </a:lnSpc>
              <a:spcBef>
                <a:spcPts val="300"/>
              </a:spcBef>
              <a:spcAft>
                <a:spcPts val="0"/>
              </a:spcAft>
              <a:buSzPts val="1200"/>
              <a:buChar char="•"/>
              <a:defRPr sz="1200"/>
            </a:lvl4pPr>
            <a:lvl5pPr indent="-304800" lvl="4" marL="2286000" rtl="0" algn="l">
              <a:lnSpc>
                <a:spcPct val="90000"/>
              </a:lnSpc>
              <a:spcBef>
                <a:spcPts val="300"/>
              </a:spcBef>
              <a:spcAft>
                <a:spcPts val="0"/>
              </a:spcAft>
              <a:buSzPts val="1200"/>
              <a:buChar char="•"/>
              <a:defRPr sz="1200"/>
            </a:lvl5pPr>
            <a:lvl6pPr indent="-304800" lvl="5" marL="2743200" rtl="0" algn="l">
              <a:lnSpc>
                <a:spcPct val="90000"/>
              </a:lnSpc>
              <a:spcBef>
                <a:spcPts val="300"/>
              </a:spcBef>
              <a:spcAft>
                <a:spcPts val="0"/>
              </a:spcAft>
              <a:buSzPts val="1200"/>
              <a:buChar char="•"/>
              <a:defRPr sz="1200"/>
            </a:lvl6pPr>
            <a:lvl7pPr indent="-304800" lvl="6" marL="3200400" rtl="0" algn="l">
              <a:lnSpc>
                <a:spcPct val="90000"/>
              </a:lnSpc>
              <a:spcBef>
                <a:spcPts val="300"/>
              </a:spcBef>
              <a:spcAft>
                <a:spcPts val="0"/>
              </a:spcAft>
              <a:buSzPts val="1200"/>
              <a:buChar char="•"/>
              <a:defRPr sz="1200"/>
            </a:lvl7pPr>
            <a:lvl8pPr indent="-304800" lvl="7" marL="3657600" rtl="0" algn="l">
              <a:lnSpc>
                <a:spcPct val="90000"/>
              </a:lnSpc>
              <a:spcBef>
                <a:spcPts val="300"/>
              </a:spcBef>
              <a:spcAft>
                <a:spcPts val="0"/>
              </a:spcAft>
              <a:buSzPts val="1200"/>
              <a:buChar char="•"/>
              <a:defRPr sz="1200"/>
            </a:lvl8pPr>
            <a:lvl9pPr indent="-304800" lvl="8" marL="4114800" rtl="0" algn="l">
              <a:lnSpc>
                <a:spcPct val="90000"/>
              </a:lnSpc>
              <a:spcBef>
                <a:spcPts val="300"/>
              </a:spcBef>
              <a:spcAft>
                <a:spcPts val="300"/>
              </a:spcAft>
              <a:buSzPts val="1200"/>
              <a:buChar char="•"/>
              <a:defRPr sz="1200"/>
            </a:lvl9pPr>
          </a:lstStyle>
          <a:p/>
        </p:txBody>
      </p:sp>
      <p:sp>
        <p:nvSpPr>
          <p:cNvPr id="100" name="Google Shape;100;p17"/>
          <p:cNvSpPr txBox="1"/>
          <p:nvPr>
            <p:ph idx="2" type="body"/>
          </p:nvPr>
        </p:nvSpPr>
        <p:spPr>
          <a:xfrm>
            <a:off x="768096" y="1693129"/>
            <a:ext cx="3291900" cy="2821800"/>
          </a:xfrm>
          <a:prstGeom prst="rect">
            <a:avLst/>
          </a:prstGeom>
          <a:noFill/>
          <a:ln>
            <a:noFill/>
          </a:ln>
        </p:spPr>
        <p:txBody>
          <a:bodyPr anchorCtr="0" anchor="t" bIns="45700" lIns="91425" spcFirstLastPara="1" rIns="91425" wrap="square" tIns="45700"/>
          <a:lstStyle>
            <a:lvl1pPr indent="-228600" lvl="0" marL="457200" rtl="0" algn="l">
              <a:lnSpc>
                <a:spcPct val="108000"/>
              </a:lnSpc>
              <a:spcBef>
                <a:spcPts val="450"/>
              </a:spcBef>
              <a:spcAft>
                <a:spcPts val="0"/>
              </a:spcAft>
              <a:buSzPts val="1200"/>
              <a:buNone/>
              <a:defRPr sz="1200"/>
            </a:lvl1pPr>
            <a:lvl2pPr indent="-228600" lvl="1" marL="914400" rtl="0" algn="l">
              <a:lnSpc>
                <a:spcPct val="90000"/>
              </a:lnSpc>
              <a:spcBef>
                <a:spcPts val="150"/>
              </a:spcBef>
              <a:spcAft>
                <a:spcPts val="0"/>
              </a:spcAft>
              <a:buSzPts val="900"/>
              <a:buNone/>
              <a:defRPr sz="900"/>
            </a:lvl2pPr>
            <a:lvl3pPr indent="-228600" lvl="2" marL="1371600" rtl="0" algn="l">
              <a:lnSpc>
                <a:spcPct val="90000"/>
              </a:lnSpc>
              <a:spcBef>
                <a:spcPts val="300"/>
              </a:spcBef>
              <a:spcAft>
                <a:spcPts val="0"/>
              </a:spcAft>
              <a:buSzPts val="750"/>
              <a:buNone/>
              <a:defRPr sz="750"/>
            </a:lvl3pPr>
            <a:lvl4pPr indent="-228600" lvl="3" marL="1828800" rtl="0" algn="l">
              <a:lnSpc>
                <a:spcPct val="90000"/>
              </a:lnSpc>
              <a:spcBef>
                <a:spcPts val="300"/>
              </a:spcBef>
              <a:spcAft>
                <a:spcPts val="0"/>
              </a:spcAft>
              <a:buSzPts val="675"/>
              <a:buNone/>
              <a:defRPr sz="675"/>
            </a:lvl4pPr>
            <a:lvl5pPr indent="-228600" lvl="4" marL="2286000" rtl="0" algn="l">
              <a:lnSpc>
                <a:spcPct val="90000"/>
              </a:lnSpc>
              <a:spcBef>
                <a:spcPts val="300"/>
              </a:spcBef>
              <a:spcAft>
                <a:spcPts val="0"/>
              </a:spcAft>
              <a:buSzPts val="675"/>
              <a:buNone/>
              <a:defRPr sz="675"/>
            </a:lvl5pPr>
            <a:lvl6pPr indent="-228600" lvl="5" marL="2743200" rtl="0" algn="l">
              <a:lnSpc>
                <a:spcPct val="90000"/>
              </a:lnSpc>
              <a:spcBef>
                <a:spcPts val="300"/>
              </a:spcBef>
              <a:spcAft>
                <a:spcPts val="0"/>
              </a:spcAft>
              <a:buSzPts val="675"/>
              <a:buNone/>
              <a:defRPr sz="675"/>
            </a:lvl6pPr>
            <a:lvl7pPr indent="-228600" lvl="6" marL="3200400" rtl="0" algn="l">
              <a:lnSpc>
                <a:spcPct val="90000"/>
              </a:lnSpc>
              <a:spcBef>
                <a:spcPts val="300"/>
              </a:spcBef>
              <a:spcAft>
                <a:spcPts val="0"/>
              </a:spcAft>
              <a:buSzPts val="675"/>
              <a:buNone/>
              <a:defRPr sz="675"/>
            </a:lvl7pPr>
            <a:lvl8pPr indent="-228600" lvl="7" marL="3657600" rtl="0" algn="l">
              <a:lnSpc>
                <a:spcPct val="90000"/>
              </a:lnSpc>
              <a:spcBef>
                <a:spcPts val="300"/>
              </a:spcBef>
              <a:spcAft>
                <a:spcPts val="0"/>
              </a:spcAft>
              <a:buSzPts val="675"/>
              <a:buNone/>
              <a:defRPr sz="675"/>
            </a:lvl8pPr>
            <a:lvl9pPr indent="-228600" lvl="8" marL="4114800" rtl="0" algn="l">
              <a:lnSpc>
                <a:spcPct val="90000"/>
              </a:lnSpc>
              <a:spcBef>
                <a:spcPts val="300"/>
              </a:spcBef>
              <a:spcAft>
                <a:spcPts val="300"/>
              </a:spcAft>
              <a:buSzPts val="675"/>
              <a:buNone/>
              <a:defRPr sz="675"/>
            </a:lvl9pPr>
          </a:lstStyle>
          <a:p/>
        </p:txBody>
      </p:sp>
      <p:sp>
        <p:nvSpPr>
          <p:cNvPr id="101" name="Google Shape;101;p17"/>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17"/>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17"/>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04" name="Shape 104"/>
        <p:cNvGrpSpPr/>
        <p:nvPr/>
      </p:nvGrpSpPr>
      <p:grpSpPr>
        <a:xfrm>
          <a:off x="0" y="0"/>
          <a:ext cx="0" cy="0"/>
          <a:chOff x="0" y="0"/>
          <a:chExt cx="0" cy="0"/>
        </a:xfrm>
      </p:grpSpPr>
      <p:sp>
        <p:nvSpPr>
          <p:cNvPr id="105" name="Google Shape;105;p18"/>
          <p:cNvSpPr txBox="1"/>
          <p:nvPr>
            <p:ph type="title"/>
          </p:nvPr>
        </p:nvSpPr>
        <p:spPr>
          <a:xfrm>
            <a:off x="342900" y="3720104"/>
            <a:ext cx="5829300" cy="1097400"/>
          </a:xfrm>
          <a:prstGeom prst="rect">
            <a:avLst/>
          </a:prstGeom>
          <a:noFill/>
          <a:ln>
            <a:noFill/>
          </a:ln>
        </p:spPr>
        <p:txBody>
          <a:bodyPr anchorCtr="0" anchor="ctr" bIns="45700" lIns="91425" spcFirstLastPara="1" rIns="91425" wrap="square" tIns="45700"/>
          <a:lstStyle>
            <a:lvl1pPr lvl="0" rtl="0" algn="r">
              <a:lnSpc>
                <a:spcPct val="80000"/>
              </a:lnSpc>
              <a:spcBef>
                <a:spcPts val="0"/>
              </a:spcBef>
              <a:spcAft>
                <a:spcPts val="0"/>
              </a:spcAft>
              <a:buClr>
                <a:srgbClr val="0C0C0C"/>
              </a:buClr>
              <a:buSzPts val="3750"/>
              <a:buFont typeface="Questrial"/>
              <a:buNone/>
              <a:defRPr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p:nvPr>
            <p:ph idx="2" type="pic"/>
          </p:nvPr>
        </p:nvSpPr>
        <p:spPr>
          <a:xfrm>
            <a:off x="0" y="-1"/>
            <a:ext cx="9141600" cy="3429000"/>
          </a:xfrm>
          <a:prstGeom prst="rect">
            <a:avLst/>
          </a:prstGeom>
          <a:solidFill>
            <a:srgbClr val="76CEEF"/>
          </a:solidFill>
          <a:ln>
            <a:noFill/>
          </a:ln>
        </p:spPr>
        <p:txBody>
          <a:bodyPr anchorCtr="0" anchor="t" bIns="45700" lIns="457200" spcFirstLastPara="1" rIns="45700" wrap="square" tIns="365750"/>
          <a:lstStyle>
            <a:lvl1pPr lvl="0" marR="0" rtl="0" algn="l">
              <a:lnSpc>
                <a:spcPct val="90000"/>
              </a:lnSpc>
              <a:spcBef>
                <a:spcPts val="900"/>
              </a:spcBef>
              <a:spcAft>
                <a:spcPts val="0"/>
              </a:spcAft>
              <a:buClr>
                <a:schemeClr val="accent1"/>
              </a:buClr>
              <a:buSzPts val="2400"/>
              <a:buFont typeface="Questrial"/>
              <a:buNone/>
              <a:defRPr b="0" i="0" sz="2400" u="none" cap="none" strike="noStrike">
                <a:solidFill>
                  <a:schemeClr val="dk1"/>
                </a:solidFill>
                <a:latin typeface="Questrial"/>
                <a:ea typeface="Questrial"/>
                <a:cs typeface="Questrial"/>
                <a:sym typeface="Questrial"/>
              </a:defRPr>
            </a:lvl1pPr>
            <a:lvl2pPr lvl="1" marR="0" rtl="0" algn="l">
              <a:lnSpc>
                <a:spcPct val="90000"/>
              </a:lnSpc>
              <a:spcBef>
                <a:spcPts val="150"/>
              </a:spcBef>
              <a:spcAft>
                <a:spcPts val="0"/>
              </a:spcAft>
              <a:buClr>
                <a:schemeClr val="accent1"/>
              </a:buClr>
              <a:buSzPts val="2100"/>
              <a:buFont typeface="Noto Sans Symbols"/>
              <a:buNone/>
              <a:defRPr b="0" i="0" sz="2100" u="none" cap="none" strike="noStrike">
                <a:solidFill>
                  <a:schemeClr val="dk1"/>
                </a:solidFill>
                <a:latin typeface="Questrial"/>
                <a:ea typeface="Questrial"/>
                <a:cs typeface="Questrial"/>
                <a:sym typeface="Questrial"/>
              </a:defRPr>
            </a:lvl2pPr>
            <a:lvl3pPr lvl="2" marR="0" rtl="0" algn="l">
              <a:lnSpc>
                <a:spcPct val="90000"/>
              </a:lnSpc>
              <a:spcBef>
                <a:spcPts val="300"/>
              </a:spcBef>
              <a:spcAft>
                <a:spcPts val="0"/>
              </a:spcAft>
              <a:buClr>
                <a:schemeClr val="accent1"/>
              </a:buClr>
              <a:buSzPts val="1800"/>
              <a:buFont typeface="Noto Sans Symbols"/>
              <a:buNone/>
              <a:defRPr b="0" i="0" sz="1800" u="none" cap="none" strike="noStrike">
                <a:solidFill>
                  <a:schemeClr val="dk1"/>
                </a:solidFill>
                <a:latin typeface="Questrial"/>
                <a:ea typeface="Questrial"/>
                <a:cs typeface="Questrial"/>
                <a:sym typeface="Questrial"/>
              </a:defRPr>
            </a:lvl3pPr>
            <a:lvl4pPr lvl="3"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4pPr>
            <a:lvl5pPr lvl="4"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5pPr>
            <a:lvl6pPr lvl="5"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6pPr>
            <a:lvl7pPr lvl="6"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7pPr>
            <a:lvl8pPr lvl="7" marR="0" rtl="0" algn="l">
              <a:lnSpc>
                <a:spcPct val="90000"/>
              </a:lnSpc>
              <a:spcBef>
                <a:spcPts val="300"/>
              </a:spcBef>
              <a:spcAft>
                <a:spcPts val="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8pPr>
            <a:lvl9pPr lvl="8" marR="0" rtl="0" algn="l">
              <a:lnSpc>
                <a:spcPct val="90000"/>
              </a:lnSpc>
              <a:spcBef>
                <a:spcPts val="300"/>
              </a:spcBef>
              <a:spcAft>
                <a:spcPts val="300"/>
              </a:spcAft>
              <a:buClr>
                <a:schemeClr val="accent1"/>
              </a:buClr>
              <a:buSzPts val="1500"/>
              <a:buFont typeface="Noto Sans Symbols"/>
              <a:buNone/>
              <a:defRPr b="0" i="0" sz="1500" u="none" cap="none" strike="noStrike">
                <a:solidFill>
                  <a:schemeClr val="dk1"/>
                </a:solidFill>
                <a:latin typeface="Questrial"/>
                <a:ea typeface="Questrial"/>
                <a:cs typeface="Questrial"/>
                <a:sym typeface="Questrial"/>
              </a:defRPr>
            </a:lvl9pPr>
          </a:lstStyle>
          <a:p/>
        </p:txBody>
      </p:sp>
      <p:sp>
        <p:nvSpPr>
          <p:cNvPr id="107" name="Google Shape;107;p18"/>
          <p:cNvSpPr txBox="1"/>
          <p:nvPr>
            <p:ph idx="1" type="body"/>
          </p:nvPr>
        </p:nvSpPr>
        <p:spPr>
          <a:xfrm>
            <a:off x="6457950" y="3720104"/>
            <a:ext cx="2400300" cy="1097400"/>
          </a:xfrm>
          <a:prstGeom prst="rect">
            <a:avLst/>
          </a:prstGeom>
          <a:noFill/>
          <a:ln>
            <a:noFill/>
          </a:ln>
        </p:spPr>
        <p:txBody>
          <a:bodyPr anchorCtr="0" anchor="ctr" bIns="45700" lIns="91425" spcFirstLastPara="1" rIns="91425" wrap="square" tIns="45700"/>
          <a:lstStyle>
            <a:lvl1pPr indent="-228600" lvl="0" marL="457200" rtl="0" algn="l">
              <a:lnSpc>
                <a:spcPct val="100000"/>
              </a:lnSpc>
              <a:spcBef>
                <a:spcPts val="0"/>
              </a:spcBef>
              <a:spcAft>
                <a:spcPts val="0"/>
              </a:spcAft>
              <a:buSzPts val="1350"/>
              <a:buNone/>
              <a:defRPr sz="1350">
                <a:solidFill>
                  <a:srgbClr val="0C0C0C"/>
                </a:solidFill>
              </a:defRPr>
            </a:lvl1pPr>
            <a:lvl2pPr indent="-228600" lvl="1" marL="914400" rtl="0" algn="l">
              <a:lnSpc>
                <a:spcPct val="90000"/>
              </a:lnSpc>
              <a:spcBef>
                <a:spcPts val="150"/>
              </a:spcBef>
              <a:spcAft>
                <a:spcPts val="0"/>
              </a:spcAft>
              <a:buSzPts val="1050"/>
              <a:buNone/>
              <a:defRPr sz="1050"/>
            </a:lvl2pPr>
            <a:lvl3pPr indent="-228600" lvl="2" marL="1371600" rtl="0" algn="l">
              <a:lnSpc>
                <a:spcPct val="90000"/>
              </a:lnSpc>
              <a:spcBef>
                <a:spcPts val="300"/>
              </a:spcBef>
              <a:spcAft>
                <a:spcPts val="0"/>
              </a:spcAft>
              <a:buSzPts val="900"/>
              <a:buNone/>
              <a:defRPr sz="900"/>
            </a:lvl3pPr>
            <a:lvl4pPr indent="-228600" lvl="3" marL="1828800" rtl="0" algn="l">
              <a:lnSpc>
                <a:spcPct val="90000"/>
              </a:lnSpc>
              <a:spcBef>
                <a:spcPts val="300"/>
              </a:spcBef>
              <a:spcAft>
                <a:spcPts val="0"/>
              </a:spcAft>
              <a:buSzPts val="750"/>
              <a:buNone/>
              <a:defRPr sz="750"/>
            </a:lvl4pPr>
            <a:lvl5pPr indent="-228600" lvl="4" marL="2286000" rtl="0" algn="l">
              <a:lnSpc>
                <a:spcPct val="90000"/>
              </a:lnSpc>
              <a:spcBef>
                <a:spcPts val="300"/>
              </a:spcBef>
              <a:spcAft>
                <a:spcPts val="0"/>
              </a:spcAft>
              <a:buSzPts val="750"/>
              <a:buNone/>
              <a:defRPr sz="750"/>
            </a:lvl5pPr>
            <a:lvl6pPr indent="-228600" lvl="5" marL="2743200" rtl="0" algn="l">
              <a:lnSpc>
                <a:spcPct val="90000"/>
              </a:lnSpc>
              <a:spcBef>
                <a:spcPts val="300"/>
              </a:spcBef>
              <a:spcAft>
                <a:spcPts val="0"/>
              </a:spcAft>
              <a:buSzPts val="750"/>
              <a:buNone/>
              <a:defRPr sz="750"/>
            </a:lvl6pPr>
            <a:lvl7pPr indent="-228600" lvl="6" marL="3200400" rtl="0" algn="l">
              <a:lnSpc>
                <a:spcPct val="90000"/>
              </a:lnSpc>
              <a:spcBef>
                <a:spcPts val="300"/>
              </a:spcBef>
              <a:spcAft>
                <a:spcPts val="0"/>
              </a:spcAft>
              <a:buSzPts val="750"/>
              <a:buNone/>
              <a:defRPr sz="750"/>
            </a:lvl7pPr>
            <a:lvl8pPr indent="-228600" lvl="7" marL="3657600" rtl="0" algn="l">
              <a:lnSpc>
                <a:spcPct val="90000"/>
              </a:lnSpc>
              <a:spcBef>
                <a:spcPts val="300"/>
              </a:spcBef>
              <a:spcAft>
                <a:spcPts val="0"/>
              </a:spcAft>
              <a:buSzPts val="750"/>
              <a:buNone/>
              <a:defRPr sz="750"/>
            </a:lvl8pPr>
            <a:lvl9pPr indent="-228600" lvl="8" marL="4114800" rtl="0" algn="l">
              <a:lnSpc>
                <a:spcPct val="90000"/>
              </a:lnSpc>
              <a:spcBef>
                <a:spcPts val="300"/>
              </a:spcBef>
              <a:spcAft>
                <a:spcPts val="300"/>
              </a:spcAft>
              <a:buSzPts val="750"/>
              <a:buNone/>
              <a:defRPr sz="750"/>
            </a:lvl9pPr>
          </a:lstStyle>
          <a:p/>
        </p:txBody>
      </p:sp>
      <p:sp>
        <p:nvSpPr>
          <p:cNvPr id="108" name="Google Shape;108;p18"/>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18"/>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18"/>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111" name="Google Shape;111;p18"/>
          <p:cNvCxnSpPr/>
          <p:nvPr/>
        </p:nvCxnSpPr>
        <p:spPr>
          <a:xfrm rot="10800000">
            <a:off x="6290132" y="3948080"/>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19"/>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19"/>
          <p:cNvSpPr txBox="1"/>
          <p:nvPr>
            <p:ph idx="1" type="body"/>
          </p:nvPr>
        </p:nvSpPr>
        <p:spPr>
          <a:xfrm rot="5400000">
            <a:off x="2904451" y="-421800"/>
            <a:ext cx="3017400" cy="72900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115" name="Google Shape;115;p19"/>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19"/>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9"/>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18" name="Shape 118"/>
        <p:cNvGrpSpPr/>
        <p:nvPr/>
      </p:nvGrpSpPr>
      <p:grpSpPr>
        <a:xfrm>
          <a:off x="0" y="0"/>
          <a:ext cx="0" cy="0"/>
          <a:chOff x="0" y="0"/>
          <a:chExt cx="0" cy="0"/>
        </a:xfrm>
      </p:grpSpPr>
      <p:sp>
        <p:nvSpPr>
          <p:cNvPr id="119" name="Google Shape;119;p20"/>
          <p:cNvSpPr txBox="1"/>
          <p:nvPr>
            <p:ph type="title"/>
          </p:nvPr>
        </p:nvSpPr>
        <p:spPr>
          <a:xfrm rot="5400000">
            <a:off x="5500651" y="1614600"/>
            <a:ext cx="4057800" cy="1971600"/>
          </a:xfrm>
          <a:prstGeom prst="rect">
            <a:avLst/>
          </a:prstGeom>
          <a:noFill/>
          <a:ln>
            <a:noFill/>
          </a:ln>
        </p:spPr>
        <p:txBody>
          <a:bodyPr anchorCtr="0" anchor="ctr" bIns="91425" lIns="45700" spcFirstLastPara="1" rIns="45700" wrap="square" tIns="91425"/>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0"/>
          <p:cNvSpPr txBox="1"/>
          <p:nvPr>
            <p:ph idx="1" type="body"/>
          </p:nvPr>
        </p:nvSpPr>
        <p:spPr>
          <a:xfrm rot="5400000">
            <a:off x="1557226" y="-242850"/>
            <a:ext cx="4057800" cy="56865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121" name="Google Shape;121;p20"/>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20"/>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0"/>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124" name="Google Shape;124;p20"/>
          <p:cNvCxnSpPr/>
          <p:nvPr/>
        </p:nvCxnSpPr>
        <p:spPr>
          <a:xfrm rot="10800000">
            <a:off x="7543800" y="44447"/>
            <a:ext cx="0" cy="685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lip Art and Text" type="clipArtAndTx">
  <p:cSld name="CLIPART_AND_TEXT">
    <p:spTree>
      <p:nvGrpSpPr>
        <p:cNvPr id="125" name="Shape 125"/>
        <p:cNvGrpSpPr/>
        <p:nvPr/>
      </p:nvGrpSpPr>
      <p:grpSpPr>
        <a:xfrm>
          <a:off x="0" y="0"/>
          <a:ext cx="0" cy="0"/>
          <a:chOff x="0" y="0"/>
          <a:chExt cx="0" cy="0"/>
        </a:xfrm>
      </p:grpSpPr>
      <p:sp>
        <p:nvSpPr>
          <p:cNvPr id="126" name="Google Shape;126;p21"/>
          <p:cNvSpPr txBox="1"/>
          <p:nvPr>
            <p:ph type="title"/>
          </p:nvPr>
        </p:nvSpPr>
        <p:spPr>
          <a:xfrm>
            <a:off x="685800" y="457200"/>
            <a:ext cx="7772400" cy="8574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21"/>
          <p:cNvSpPr/>
          <p:nvPr>
            <p:ph idx="2" type="clipArt"/>
          </p:nvPr>
        </p:nvSpPr>
        <p:spPr>
          <a:xfrm>
            <a:off x="685800" y="1485900"/>
            <a:ext cx="3810000" cy="3086100"/>
          </a:xfrm>
          <a:prstGeom prst="rect">
            <a:avLst/>
          </a:prstGeom>
          <a:noFill/>
          <a:ln>
            <a:noFill/>
          </a:ln>
        </p:spPr>
        <p:txBody>
          <a:bodyPr anchorCtr="0" anchor="t" bIns="45700" lIns="45700" spcFirstLastPara="1" rIns="45700" wrap="square" tIns="45700"/>
          <a:lstStyle>
            <a:lvl1pPr lvl="0" marR="0" rtl="0" algn="l">
              <a:lnSpc>
                <a:spcPct val="90000"/>
              </a:lnSpc>
              <a:spcBef>
                <a:spcPts val="900"/>
              </a:spcBef>
              <a:spcAft>
                <a:spcPts val="0"/>
              </a:spcAft>
              <a:buClr>
                <a:schemeClr val="accent1"/>
              </a:buClr>
              <a:buSzPts val="1650"/>
              <a:buFont typeface="Questrial"/>
              <a:buChar char=" "/>
              <a:defRPr b="0" i="0" sz="1650" u="none" cap="none" strike="noStrike">
                <a:solidFill>
                  <a:schemeClr val="dk1"/>
                </a:solidFill>
                <a:latin typeface="Questrial"/>
                <a:ea typeface="Questrial"/>
                <a:cs typeface="Questrial"/>
                <a:sym typeface="Questrial"/>
              </a:defRPr>
            </a:lvl1pPr>
            <a:lvl2pPr lvl="1" marR="0" rtl="0" algn="l">
              <a:lnSpc>
                <a:spcPct val="90000"/>
              </a:lnSpc>
              <a:spcBef>
                <a:spcPts val="150"/>
              </a:spcBef>
              <a:spcAft>
                <a:spcPts val="0"/>
              </a:spcAft>
              <a:buClr>
                <a:schemeClr val="accent1"/>
              </a:buClr>
              <a:buSzPts val="1350"/>
              <a:buFont typeface="Noto Sans Symbols"/>
              <a:buChar char="•"/>
              <a:defRPr b="0" i="0" sz="1350" u="none" cap="none" strike="noStrike">
                <a:solidFill>
                  <a:schemeClr val="dk1"/>
                </a:solidFill>
                <a:latin typeface="Questrial"/>
                <a:ea typeface="Questrial"/>
                <a:cs typeface="Questrial"/>
                <a:sym typeface="Questrial"/>
              </a:defRPr>
            </a:lvl2pPr>
            <a:lvl3pPr lvl="2"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3pPr>
            <a:lvl4pPr lvl="3"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4pPr>
            <a:lvl5pPr lvl="4"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5pPr>
            <a:lvl6pPr lvl="5"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6pPr>
            <a:lvl7pPr lvl="6"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7pPr>
            <a:lvl8pPr lvl="7"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8pPr>
            <a:lvl9pPr lvl="8" marR="0" rtl="0" algn="l">
              <a:lnSpc>
                <a:spcPct val="90000"/>
              </a:lnSpc>
              <a:spcBef>
                <a:spcPts val="300"/>
              </a:spcBef>
              <a:spcAft>
                <a:spcPts val="30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9pPr>
          </a:lstStyle>
          <a:p/>
        </p:txBody>
      </p:sp>
      <p:sp>
        <p:nvSpPr>
          <p:cNvPr id="128" name="Google Shape;128;p21"/>
          <p:cNvSpPr txBox="1"/>
          <p:nvPr>
            <p:ph idx="1" type="body"/>
          </p:nvPr>
        </p:nvSpPr>
        <p:spPr>
          <a:xfrm>
            <a:off x="4648200" y="1485900"/>
            <a:ext cx="3810000" cy="30861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129" name="Google Shape;129;p21"/>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21"/>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1"/>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1pPr>
            <a:lvl2pPr indent="0" lvl="1"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2pPr>
            <a:lvl3pPr indent="0" lvl="2"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3pPr>
            <a:lvl4pPr indent="0" lvl="3"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4pPr>
            <a:lvl5pPr indent="0" lvl="4"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5pPr>
            <a:lvl6pPr indent="0" lvl="5"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6pPr>
            <a:lvl7pPr indent="0" lvl="6"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7pPr>
            <a:lvl8pPr indent="0" lvl="7"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8pPr>
            <a:lvl9pPr indent="0" lvl="8" marL="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1763106" y="205979"/>
            <a:ext cx="7106464" cy="85725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A6D6"/>
              </a:buClr>
              <a:buSzPts val="3600"/>
              <a:buFont typeface="Arial"/>
              <a:buNone/>
              <a:defRPr b="0" i="0" sz="3600" u="none" cap="none" strike="noStrik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1763106" y="1200150"/>
            <a:ext cx="7106464" cy="348612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00A6D6"/>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2" name="Shape 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6"/>
          <p:cNvSpPr txBox="1"/>
          <p:nvPr>
            <p:ph type="title"/>
          </p:nvPr>
        </p:nvSpPr>
        <p:spPr>
          <a:xfrm>
            <a:off x="1772404" y="205979"/>
            <a:ext cx="7090513" cy="85725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A6D6"/>
              </a:buClr>
              <a:buSzPts val="3600"/>
              <a:buFont typeface="Arial"/>
              <a:buNone/>
              <a:defRPr b="0" i="0" sz="3600" u="none" cap="none" strike="noStrik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6"/>
          <p:cNvSpPr txBox="1"/>
          <p:nvPr>
            <p:ph idx="1" type="body"/>
          </p:nvPr>
        </p:nvSpPr>
        <p:spPr>
          <a:xfrm>
            <a:off x="1772404" y="1200150"/>
            <a:ext cx="7090513" cy="3615551"/>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00A6D6"/>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6"/>
          <p:cNvSpPr txBox="1"/>
          <p:nvPr>
            <p:ph idx="10" type="dt"/>
          </p:nvPr>
        </p:nvSpPr>
        <p:spPr>
          <a:xfrm>
            <a:off x="457200" y="4767263"/>
            <a:ext cx="2133600" cy="273844"/>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6"/>
          <p:cNvSpPr txBox="1"/>
          <p:nvPr>
            <p:ph idx="11" type="ftr"/>
          </p:nvPr>
        </p:nvSpPr>
        <p:spPr>
          <a:xfrm>
            <a:off x="3124200" y="4767263"/>
            <a:ext cx="2895600" cy="273844"/>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6"/>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34" name="Shape 34"/>
        <p:cNvGrpSpPr/>
        <p:nvPr/>
      </p:nvGrpSpPr>
      <p:grpSpPr>
        <a:xfrm>
          <a:off x="0" y="0"/>
          <a:ext cx="0" cy="0"/>
          <a:chOff x="0" y="0"/>
          <a:chExt cx="0" cy="0"/>
        </a:xfrm>
      </p:grpSpPr>
      <p:sp>
        <p:nvSpPr>
          <p:cNvPr id="35" name="Google Shape;35;p7"/>
          <p:cNvSpPr/>
          <p:nvPr>
            <p:ph idx="2" type="pic"/>
          </p:nvPr>
        </p:nvSpPr>
        <p:spPr>
          <a:xfrm>
            <a:off x="0" y="1"/>
            <a:ext cx="9144000" cy="5143499"/>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rgbClr val="00A6D6"/>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rgbClr val="00A6D6"/>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rgbClr val="00A6D6"/>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36" name="Shape 36"/>
        <p:cNvGrpSpPr/>
        <p:nvPr/>
      </p:nvGrpSpPr>
      <p:grpSpPr>
        <a:xfrm>
          <a:off x="0" y="0"/>
          <a:ext cx="0" cy="0"/>
          <a:chOff x="0" y="0"/>
          <a:chExt cx="0" cy="0"/>
        </a:xfrm>
      </p:grpSpPr>
      <p:sp>
        <p:nvSpPr>
          <p:cNvPr id="37" name="Google Shape;37;p8"/>
          <p:cNvSpPr/>
          <p:nvPr>
            <p:ph idx="2" type="pic"/>
          </p:nvPr>
        </p:nvSpPr>
        <p:spPr>
          <a:xfrm>
            <a:off x="0" y="0"/>
            <a:ext cx="9144000" cy="5143500"/>
          </a:xfrm>
          <a:prstGeom prst="rect">
            <a:avLst/>
          </a:prstGeom>
          <a:noFill/>
          <a:ln>
            <a:noFill/>
          </a:ln>
        </p:spPr>
        <p:txBody>
          <a:bodyPr anchorCtr="0" anchor="t" bIns="91425" lIns="91425" spcFirstLastPara="1" rIns="91425" wrap="square" tIns="91425"/>
          <a:lstStyle>
            <a:lvl1pPr lvl="0" marR="0" rtl="0" algn="l">
              <a:spcBef>
                <a:spcPts val="560"/>
              </a:spcBef>
              <a:spcAft>
                <a:spcPts val="0"/>
              </a:spcAft>
              <a:buClr>
                <a:srgbClr val="00A6D6"/>
              </a:buClr>
              <a:buSzPts val="2800"/>
              <a:buFont typeface="Arial"/>
              <a:buChar char="•"/>
              <a:defRPr b="0" i="0" sz="2800" u="none" cap="none" strike="noStrike">
                <a:solidFill>
                  <a:schemeClr val="dk1"/>
                </a:solidFill>
                <a:latin typeface="Arial"/>
                <a:ea typeface="Arial"/>
                <a:cs typeface="Arial"/>
                <a:sym typeface="Arial"/>
              </a:defRPr>
            </a:lvl1pPr>
            <a:lvl2pPr lvl="1"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2pPr>
            <a:lvl3pPr lvl="2"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TUDelft_LogoZWART.eps" id="38" name="Google Shape;38;p8"/>
          <p:cNvPicPr preferRelativeResize="0"/>
          <p:nvPr/>
        </p:nvPicPr>
        <p:blipFill rotWithShape="1">
          <a:blip r:embed="rId2">
            <a:alphaModFix/>
          </a:blip>
          <a:srcRect b="0" l="0" r="0" t="0"/>
          <a:stretch/>
        </p:blipFill>
        <p:spPr>
          <a:xfrm>
            <a:off x="199146" y="4663753"/>
            <a:ext cx="1104294" cy="323006"/>
          </a:xfrm>
          <a:prstGeom prst="rect">
            <a:avLst/>
          </a:prstGeom>
          <a:noFill/>
          <a:ln>
            <a:noFill/>
          </a:ln>
        </p:spPr>
      </p:pic>
      <p:sp>
        <p:nvSpPr>
          <p:cNvPr id="39" name="Google Shape;39;p8"/>
          <p:cNvSpPr txBox="1"/>
          <p:nvPr/>
        </p:nvSpPr>
        <p:spPr>
          <a:xfrm>
            <a:off x="6651560" y="4815702"/>
            <a:ext cx="2316370" cy="273844"/>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00A6D6"/>
                </a:solidFill>
                <a:latin typeface="Arial"/>
                <a:ea typeface="Arial"/>
                <a:cs typeface="Arial"/>
                <a:sym typeface="Arial"/>
              </a:rPr>
              <a:t>‹#›</a:t>
            </a:fld>
            <a:endParaRPr sz="1000">
              <a:solidFill>
                <a:srgbClr val="00A6D6"/>
              </a:solidFill>
              <a:latin typeface="Arial"/>
              <a:ea typeface="Arial"/>
              <a:cs typeface="Arial"/>
              <a:sym typeface="Arial"/>
            </a:endParaRPr>
          </a:p>
        </p:txBody>
      </p:sp>
      <p:sp>
        <p:nvSpPr>
          <p:cNvPr id="40" name="Google Shape;40;p8"/>
          <p:cNvSpPr txBox="1"/>
          <p:nvPr/>
        </p:nvSpPr>
        <p:spPr>
          <a:xfrm>
            <a:off x="-3990281" y="4186591"/>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8" name="Shape 48"/>
        <p:cNvGrpSpPr/>
        <p:nvPr/>
      </p:nvGrpSpPr>
      <p:grpSpPr>
        <a:xfrm>
          <a:off x="0" y="0"/>
          <a:ext cx="0" cy="0"/>
          <a:chOff x="0" y="0"/>
          <a:chExt cx="0" cy="0"/>
        </a:xfrm>
      </p:grpSpPr>
      <p:sp>
        <p:nvSpPr>
          <p:cNvPr id="49" name="Google Shape;49;p10"/>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rtl="0" algn="l">
              <a:lnSpc>
                <a:spcPct val="80000"/>
              </a:lnSpc>
              <a:spcBef>
                <a:spcPts val="0"/>
              </a:spcBef>
              <a:spcAft>
                <a:spcPts val="0"/>
              </a:spcAft>
              <a:buClr>
                <a:srgbClr val="0C0C0C"/>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10"/>
          <p:cNvSpPr txBox="1"/>
          <p:nvPr>
            <p:ph idx="1" type="body"/>
          </p:nvPr>
        </p:nvSpPr>
        <p:spPr>
          <a:xfrm>
            <a:off x="768096" y="1714500"/>
            <a:ext cx="7290000" cy="3017400"/>
          </a:xfrm>
          <a:prstGeom prst="rect">
            <a:avLst/>
          </a:prstGeom>
          <a:noFill/>
          <a:ln>
            <a:noFill/>
          </a:ln>
        </p:spPr>
        <p:txBody>
          <a:bodyPr anchorCtr="0" anchor="t" bIns="45700" lIns="45700" spcFirstLastPara="1" rIns="45700" wrap="square" tIns="45700"/>
          <a:lstStyle>
            <a:lvl1pPr indent="-342900" lvl="0" marL="457200" rtl="0" algn="l">
              <a:lnSpc>
                <a:spcPct val="90000"/>
              </a:lnSpc>
              <a:spcBef>
                <a:spcPts val="900"/>
              </a:spcBef>
              <a:spcAft>
                <a:spcPts val="0"/>
              </a:spcAft>
              <a:buSzPts val="1800"/>
              <a:buChar char=" "/>
              <a:defRPr/>
            </a:lvl1pPr>
            <a:lvl2pPr indent="-342900" lvl="1" marL="914400" rtl="0" algn="l">
              <a:lnSpc>
                <a:spcPct val="90000"/>
              </a:lnSpc>
              <a:spcBef>
                <a:spcPts val="150"/>
              </a:spcBef>
              <a:spcAft>
                <a:spcPts val="0"/>
              </a:spcAft>
              <a:buSzPts val="1800"/>
              <a:buChar char="•"/>
              <a:defRPr/>
            </a:lvl2pPr>
            <a:lvl3pPr indent="-342900" lvl="2" marL="1371600" rtl="0" algn="l">
              <a:lnSpc>
                <a:spcPct val="90000"/>
              </a:lnSpc>
              <a:spcBef>
                <a:spcPts val="300"/>
              </a:spcBef>
              <a:spcAft>
                <a:spcPts val="0"/>
              </a:spcAft>
              <a:buSzPts val="1800"/>
              <a:buChar char="•"/>
              <a:defRPr/>
            </a:lvl3pPr>
            <a:lvl4pPr indent="-342900" lvl="3" marL="1828800" rtl="0" algn="l">
              <a:lnSpc>
                <a:spcPct val="90000"/>
              </a:lnSpc>
              <a:spcBef>
                <a:spcPts val="300"/>
              </a:spcBef>
              <a:spcAft>
                <a:spcPts val="0"/>
              </a:spcAft>
              <a:buSzPts val="1800"/>
              <a:buChar char="•"/>
              <a:defRPr/>
            </a:lvl4pPr>
            <a:lvl5pPr indent="-342900" lvl="4" marL="2286000" rtl="0" algn="l">
              <a:lnSpc>
                <a:spcPct val="90000"/>
              </a:lnSpc>
              <a:spcBef>
                <a:spcPts val="300"/>
              </a:spcBef>
              <a:spcAft>
                <a:spcPts val="0"/>
              </a:spcAft>
              <a:buSzPts val="1800"/>
              <a:buChar char="•"/>
              <a:defRPr/>
            </a:lvl5pPr>
            <a:lvl6pPr indent="-342900" lvl="5" marL="2743200" rtl="0" algn="l">
              <a:lnSpc>
                <a:spcPct val="90000"/>
              </a:lnSpc>
              <a:spcBef>
                <a:spcPts val="300"/>
              </a:spcBef>
              <a:spcAft>
                <a:spcPts val="0"/>
              </a:spcAft>
              <a:buSzPts val="1800"/>
              <a:buChar char="•"/>
              <a:defRPr/>
            </a:lvl6pPr>
            <a:lvl7pPr indent="-342900" lvl="6" marL="3200400" rtl="0" algn="l">
              <a:lnSpc>
                <a:spcPct val="90000"/>
              </a:lnSpc>
              <a:spcBef>
                <a:spcPts val="300"/>
              </a:spcBef>
              <a:spcAft>
                <a:spcPts val="0"/>
              </a:spcAft>
              <a:buSzPts val="1800"/>
              <a:buChar char="•"/>
              <a:defRPr/>
            </a:lvl7pPr>
            <a:lvl8pPr indent="-342900" lvl="7" marL="3657600" rtl="0" algn="l">
              <a:lnSpc>
                <a:spcPct val="90000"/>
              </a:lnSpc>
              <a:spcBef>
                <a:spcPts val="300"/>
              </a:spcBef>
              <a:spcAft>
                <a:spcPts val="0"/>
              </a:spcAft>
              <a:buSzPts val="1800"/>
              <a:buChar char="•"/>
              <a:defRPr/>
            </a:lvl8pPr>
            <a:lvl9pPr indent="-342900" lvl="8" marL="4114800" rtl="0" algn="l">
              <a:lnSpc>
                <a:spcPct val="90000"/>
              </a:lnSpc>
              <a:spcBef>
                <a:spcPts val="300"/>
              </a:spcBef>
              <a:spcAft>
                <a:spcPts val="300"/>
              </a:spcAft>
              <a:buSzPts val="1800"/>
              <a:buChar char="•"/>
              <a:defRPr/>
            </a:lvl9pPr>
          </a:lstStyle>
          <a:p/>
        </p:txBody>
      </p:sp>
      <p:sp>
        <p:nvSpPr>
          <p:cNvPr id="51" name="Google Shape;51;p10"/>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0"/>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10"/>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4" name="Shape 54"/>
        <p:cNvGrpSpPr/>
        <p:nvPr/>
      </p:nvGrpSpPr>
      <p:grpSpPr>
        <a:xfrm>
          <a:off x="0" y="0"/>
          <a:ext cx="0" cy="0"/>
          <a:chOff x="0" y="0"/>
          <a:chExt cx="0" cy="0"/>
        </a:xfrm>
      </p:grpSpPr>
      <p:sp>
        <p:nvSpPr>
          <p:cNvPr id="55" name="Google Shape;55;p11"/>
          <p:cNvSpPr/>
          <p:nvPr/>
        </p:nvSpPr>
        <p:spPr>
          <a:xfrm>
            <a:off x="0" y="0"/>
            <a:ext cx="9144000" cy="3429000"/>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type="ctrTitle"/>
          </p:nvPr>
        </p:nvSpPr>
        <p:spPr>
          <a:xfrm>
            <a:off x="342900" y="3720103"/>
            <a:ext cx="5829300" cy="1097400"/>
          </a:xfrm>
          <a:prstGeom prst="rect">
            <a:avLst/>
          </a:prstGeom>
          <a:noFill/>
          <a:ln>
            <a:noFill/>
          </a:ln>
        </p:spPr>
        <p:txBody>
          <a:bodyPr anchorCtr="0" anchor="ctr" bIns="45700" lIns="91425" spcFirstLastPara="1" rIns="91425" wrap="square" tIns="45700"/>
          <a:lstStyle>
            <a:lvl1pPr lvl="0" rtl="0" algn="r">
              <a:lnSpc>
                <a:spcPct val="80000"/>
              </a:lnSpc>
              <a:spcBef>
                <a:spcPts val="0"/>
              </a:spcBef>
              <a:spcAft>
                <a:spcPts val="0"/>
              </a:spcAft>
              <a:buClr>
                <a:srgbClr val="0C0C0C"/>
              </a:buClr>
              <a:buSzPts val="3750"/>
              <a:buFont typeface="Questrial"/>
              <a:buNone/>
              <a:defRPr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1"/>
          <p:cNvSpPr txBox="1"/>
          <p:nvPr>
            <p:ph idx="1" type="subTitle"/>
          </p:nvPr>
        </p:nvSpPr>
        <p:spPr>
          <a:xfrm>
            <a:off x="6457950" y="3720103"/>
            <a:ext cx="2400300" cy="10974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350"/>
              <a:buNone/>
              <a:defRPr sz="1350">
                <a:solidFill>
                  <a:srgbClr val="0C0C0C"/>
                </a:solidFill>
              </a:defRPr>
            </a:lvl1pPr>
            <a:lvl2pPr lvl="1" rtl="0" algn="ctr">
              <a:lnSpc>
                <a:spcPct val="90000"/>
              </a:lnSpc>
              <a:spcBef>
                <a:spcPts val="150"/>
              </a:spcBef>
              <a:spcAft>
                <a:spcPts val="0"/>
              </a:spcAft>
              <a:buSzPts val="1350"/>
              <a:buNone/>
              <a:defRPr sz="1350"/>
            </a:lvl2pPr>
            <a:lvl3pPr lvl="2" rtl="0" algn="ctr">
              <a:lnSpc>
                <a:spcPct val="90000"/>
              </a:lnSpc>
              <a:spcBef>
                <a:spcPts val="300"/>
              </a:spcBef>
              <a:spcAft>
                <a:spcPts val="0"/>
              </a:spcAft>
              <a:buSzPts val="1350"/>
              <a:buNone/>
              <a:defRPr sz="1350"/>
            </a:lvl3pPr>
            <a:lvl4pPr lvl="3" rtl="0" algn="ctr">
              <a:lnSpc>
                <a:spcPct val="90000"/>
              </a:lnSpc>
              <a:spcBef>
                <a:spcPts val="300"/>
              </a:spcBef>
              <a:spcAft>
                <a:spcPts val="0"/>
              </a:spcAft>
              <a:buSzPts val="1350"/>
              <a:buNone/>
              <a:defRPr sz="1350"/>
            </a:lvl4pPr>
            <a:lvl5pPr lvl="4" rtl="0" algn="ctr">
              <a:lnSpc>
                <a:spcPct val="90000"/>
              </a:lnSpc>
              <a:spcBef>
                <a:spcPts val="300"/>
              </a:spcBef>
              <a:spcAft>
                <a:spcPts val="0"/>
              </a:spcAft>
              <a:buSzPts val="1350"/>
              <a:buNone/>
              <a:defRPr sz="1350"/>
            </a:lvl5pPr>
            <a:lvl6pPr lvl="5" rtl="0" algn="ctr">
              <a:lnSpc>
                <a:spcPct val="90000"/>
              </a:lnSpc>
              <a:spcBef>
                <a:spcPts val="300"/>
              </a:spcBef>
              <a:spcAft>
                <a:spcPts val="0"/>
              </a:spcAft>
              <a:buSzPts val="1350"/>
              <a:buNone/>
              <a:defRPr sz="1350"/>
            </a:lvl6pPr>
            <a:lvl7pPr lvl="6" rtl="0" algn="ctr">
              <a:lnSpc>
                <a:spcPct val="90000"/>
              </a:lnSpc>
              <a:spcBef>
                <a:spcPts val="300"/>
              </a:spcBef>
              <a:spcAft>
                <a:spcPts val="0"/>
              </a:spcAft>
              <a:buSzPts val="1350"/>
              <a:buNone/>
              <a:defRPr sz="1350"/>
            </a:lvl7pPr>
            <a:lvl8pPr lvl="7" rtl="0" algn="ctr">
              <a:lnSpc>
                <a:spcPct val="90000"/>
              </a:lnSpc>
              <a:spcBef>
                <a:spcPts val="300"/>
              </a:spcBef>
              <a:spcAft>
                <a:spcPts val="0"/>
              </a:spcAft>
              <a:buSzPts val="1350"/>
              <a:buNone/>
              <a:defRPr sz="1350"/>
            </a:lvl8pPr>
            <a:lvl9pPr lvl="8" rtl="0" algn="ctr">
              <a:lnSpc>
                <a:spcPct val="90000"/>
              </a:lnSpc>
              <a:spcBef>
                <a:spcPts val="300"/>
              </a:spcBef>
              <a:spcAft>
                <a:spcPts val="300"/>
              </a:spcAft>
              <a:buSzPts val="1350"/>
              <a:buNone/>
              <a:defRPr sz="1350"/>
            </a:lvl9pPr>
          </a:lstStyle>
          <a:p/>
        </p:txBody>
      </p:sp>
      <p:sp>
        <p:nvSpPr>
          <p:cNvPr id="59" name="Google Shape;59;p11"/>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1"/>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1" name="Google Shape;61;p11"/>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62" name="Google Shape;62;p11"/>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63" name="Shape 63"/>
        <p:cNvGrpSpPr/>
        <p:nvPr/>
      </p:nvGrpSpPr>
      <p:grpSpPr>
        <a:xfrm>
          <a:off x="0" y="0"/>
          <a:ext cx="0" cy="0"/>
          <a:chOff x="0" y="0"/>
          <a:chExt cx="0" cy="0"/>
        </a:xfrm>
      </p:grpSpPr>
      <p:sp>
        <p:nvSpPr>
          <p:cNvPr id="64" name="Google Shape;64;p12"/>
          <p:cNvSpPr/>
          <p:nvPr/>
        </p:nvSpPr>
        <p:spPr>
          <a:xfrm>
            <a:off x="0" y="0"/>
            <a:ext cx="9144000" cy="3429000"/>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p:nvPr/>
        </p:nvSpPr>
        <p:spPr>
          <a:xfrm>
            <a:off x="-1" y="0"/>
            <a:ext cx="9144000" cy="3429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txBox="1"/>
          <p:nvPr>
            <p:ph type="title"/>
          </p:nvPr>
        </p:nvSpPr>
        <p:spPr>
          <a:xfrm>
            <a:off x="342900" y="3720103"/>
            <a:ext cx="5829300" cy="1097400"/>
          </a:xfrm>
          <a:prstGeom prst="rect">
            <a:avLst/>
          </a:prstGeom>
          <a:noFill/>
          <a:ln>
            <a:noFill/>
          </a:ln>
        </p:spPr>
        <p:txBody>
          <a:bodyPr anchorCtr="0" anchor="ctr" bIns="45700" lIns="91425" spcFirstLastPara="1" rIns="91425" wrap="square" tIns="45700"/>
          <a:lstStyle>
            <a:lvl1pPr lvl="0" rtl="0" algn="r">
              <a:lnSpc>
                <a:spcPct val="80000"/>
              </a:lnSpc>
              <a:spcBef>
                <a:spcPts val="0"/>
              </a:spcBef>
              <a:spcAft>
                <a:spcPts val="0"/>
              </a:spcAft>
              <a:buClr>
                <a:srgbClr val="0C0C0C"/>
              </a:buClr>
              <a:buSzPts val="3750"/>
              <a:buFont typeface="Questrial"/>
              <a:buNone/>
              <a:defRPr b="0" sz="37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2"/>
          <p:cNvSpPr txBox="1"/>
          <p:nvPr>
            <p:ph idx="1" type="body"/>
          </p:nvPr>
        </p:nvSpPr>
        <p:spPr>
          <a:xfrm>
            <a:off x="6457950" y="3720103"/>
            <a:ext cx="2400300" cy="1097400"/>
          </a:xfrm>
          <a:prstGeom prst="rect">
            <a:avLst/>
          </a:prstGeom>
          <a:noFill/>
          <a:ln>
            <a:noFill/>
          </a:ln>
        </p:spPr>
        <p:txBody>
          <a:bodyPr anchorCtr="0" anchor="ctr" bIns="45700" lIns="91425" spcFirstLastPara="1" rIns="91425" wrap="square" tIns="45700"/>
          <a:lstStyle>
            <a:lvl1pPr indent="-228600" lvl="0" marL="457200" rtl="0" algn="l">
              <a:lnSpc>
                <a:spcPct val="100000"/>
              </a:lnSpc>
              <a:spcBef>
                <a:spcPts val="0"/>
              </a:spcBef>
              <a:spcAft>
                <a:spcPts val="0"/>
              </a:spcAft>
              <a:buSzPts val="1350"/>
              <a:buNone/>
              <a:defRPr sz="1350">
                <a:solidFill>
                  <a:srgbClr val="0C0C0C"/>
                </a:solidFill>
              </a:defRPr>
            </a:lvl1pPr>
            <a:lvl2pPr indent="-228600" lvl="1" marL="914400" rtl="0" algn="l">
              <a:lnSpc>
                <a:spcPct val="90000"/>
              </a:lnSpc>
              <a:spcBef>
                <a:spcPts val="150"/>
              </a:spcBef>
              <a:spcAft>
                <a:spcPts val="0"/>
              </a:spcAft>
              <a:buSzPts val="1350"/>
              <a:buNone/>
              <a:defRPr sz="1350">
                <a:solidFill>
                  <a:srgbClr val="888888"/>
                </a:solidFill>
              </a:defRPr>
            </a:lvl2pPr>
            <a:lvl3pPr indent="-228600" lvl="2" marL="1371600" rtl="0" algn="l">
              <a:lnSpc>
                <a:spcPct val="90000"/>
              </a:lnSpc>
              <a:spcBef>
                <a:spcPts val="300"/>
              </a:spcBef>
              <a:spcAft>
                <a:spcPts val="0"/>
              </a:spcAft>
              <a:buSzPts val="1200"/>
              <a:buNone/>
              <a:defRPr sz="1200">
                <a:solidFill>
                  <a:srgbClr val="888888"/>
                </a:solidFill>
              </a:defRPr>
            </a:lvl3pPr>
            <a:lvl4pPr indent="-228600" lvl="3" marL="1828800" rtl="0" algn="l">
              <a:lnSpc>
                <a:spcPct val="90000"/>
              </a:lnSpc>
              <a:spcBef>
                <a:spcPts val="300"/>
              </a:spcBef>
              <a:spcAft>
                <a:spcPts val="0"/>
              </a:spcAft>
              <a:buSzPts val="1050"/>
              <a:buNone/>
              <a:defRPr sz="1050">
                <a:solidFill>
                  <a:srgbClr val="888888"/>
                </a:solidFill>
              </a:defRPr>
            </a:lvl4pPr>
            <a:lvl5pPr indent="-228600" lvl="4" marL="2286000" rtl="0" algn="l">
              <a:lnSpc>
                <a:spcPct val="90000"/>
              </a:lnSpc>
              <a:spcBef>
                <a:spcPts val="300"/>
              </a:spcBef>
              <a:spcAft>
                <a:spcPts val="0"/>
              </a:spcAft>
              <a:buSzPts val="1050"/>
              <a:buNone/>
              <a:defRPr sz="1050">
                <a:solidFill>
                  <a:srgbClr val="888888"/>
                </a:solidFill>
              </a:defRPr>
            </a:lvl5pPr>
            <a:lvl6pPr indent="-228600" lvl="5" marL="2743200" rtl="0" algn="l">
              <a:lnSpc>
                <a:spcPct val="90000"/>
              </a:lnSpc>
              <a:spcBef>
                <a:spcPts val="300"/>
              </a:spcBef>
              <a:spcAft>
                <a:spcPts val="0"/>
              </a:spcAft>
              <a:buSzPts val="1050"/>
              <a:buNone/>
              <a:defRPr sz="1050">
                <a:solidFill>
                  <a:srgbClr val="888888"/>
                </a:solidFill>
              </a:defRPr>
            </a:lvl6pPr>
            <a:lvl7pPr indent="-228600" lvl="6" marL="3200400" rtl="0" algn="l">
              <a:lnSpc>
                <a:spcPct val="90000"/>
              </a:lnSpc>
              <a:spcBef>
                <a:spcPts val="300"/>
              </a:spcBef>
              <a:spcAft>
                <a:spcPts val="0"/>
              </a:spcAft>
              <a:buSzPts val="1050"/>
              <a:buNone/>
              <a:defRPr sz="1050">
                <a:solidFill>
                  <a:srgbClr val="888888"/>
                </a:solidFill>
              </a:defRPr>
            </a:lvl7pPr>
            <a:lvl8pPr indent="-228600" lvl="7" marL="3657600" rtl="0" algn="l">
              <a:lnSpc>
                <a:spcPct val="90000"/>
              </a:lnSpc>
              <a:spcBef>
                <a:spcPts val="300"/>
              </a:spcBef>
              <a:spcAft>
                <a:spcPts val="0"/>
              </a:spcAft>
              <a:buSzPts val="1050"/>
              <a:buNone/>
              <a:defRPr sz="1050">
                <a:solidFill>
                  <a:srgbClr val="888888"/>
                </a:solidFill>
              </a:defRPr>
            </a:lvl8pPr>
            <a:lvl9pPr indent="-228600" lvl="8" marL="4114800" rtl="0" algn="l">
              <a:lnSpc>
                <a:spcPct val="90000"/>
              </a:lnSpc>
              <a:spcBef>
                <a:spcPts val="300"/>
              </a:spcBef>
              <a:spcAft>
                <a:spcPts val="300"/>
              </a:spcAft>
              <a:buSzPts val="1050"/>
              <a:buNone/>
              <a:defRPr sz="1050">
                <a:solidFill>
                  <a:srgbClr val="888888"/>
                </a:solidFill>
              </a:defRPr>
            </a:lvl9pPr>
          </a:lstStyle>
          <a:p/>
        </p:txBody>
      </p:sp>
      <p:sp>
        <p:nvSpPr>
          <p:cNvPr id="68" name="Google Shape;68;p12"/>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p12"/>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2"/>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None/>
              <a:defRPr/>
            </a:lvl1pPr>
            <a:lvl2pPr indent="0" lvl="1" marL="0" rtl="0" algn="l">
              <a:lnSpc>
                <a:spcPct val="100000"/>
              </a:lnSpc>
              <a:spcBef>
                <a:spcPts val="0"/>
              </a:spcBef>
              <a:spcAft>
                <a:spcPts val="0"/>
              </a:spcAft>
              <a:buNone/>
              <a:defRPr/>
            </a:lvl2pPr>
            <a:lvl3pPr indent="0" lvl="2" marL="0" rtl="0" algn="l">
              <a:lnSpc>
                <a:spcPct val="100000"/>
              </a:lnSpc>
              <a:spcBef>
                <a:spcPts val="0"/>
              </a:spcBef>
              <a:spcAft>
                <a:spcPts val="0"/>
              </a:spcAft>
              <a:buNone/>
              <a:defRPr/>
            </a:lvl3pPr>
            <a:lvl4pPr indent="0" lvl="3" marL="0" rtl="0" algn="l">
              <a:lnSpc>
                <a:spcPct val="100000"/>
              </a:lnSpc>
              <a:spcBef>
                <a:spcPts val="0"/>
              </a:spcBef>
              <a:spcAft>
                <a:spcPts val="0"/>
              </a:spcAft>
              <a:buNone/>
              <a:defRPr/>
            </a:lvl4pPr>
            <a:lvl5pPr indent="0" lvl="4" marL="0" rtl="0" algn="l">
              <a:lnSpc>
                <a:spcPct val="100000"/>
              </a:lnSpc>
              <a:spcBef>
                <a:spcPts val="0"/>
              </a:spcBef>
              <a:spcAft>
                <a:spcPts val="0"/>
              </a:spcAft>
              <a:buNone/>
              <a:defRPr/>
            </a:lvl5pPr>
            <a:lvl6pPr indent="0" lvl="5" marL="0" rtl="0" algn="l">
              <a:lnSpc>
                <a:spcPct val="100000"/>
              </a:lnSpc>
              <a:spcBef>
                <a:spcPts val="0"/>
              </a:spcBef>
              <a:spcAft>
                <a:spcPts val="0"/>
              </a:spcAft>
              <a:buNone/>
              <a:defRPr/>
            </a:lvl6pPr>
            <a:lvl7pPr indent="0" lvl="6" marL="0" rtl="0" algn="l">
              <a:lnSpc>
                <a:spcPct val="100000"/>
              </a:lnSpc>
              <a:spcBef>
                <a:spcPts val="0"/>
              </a:spcBef>
              <a:spcAft>
                <a:spcPts val="0"/>
              </a:spcAft>
              <a:buNone/>
              <a:defRPr/>
            </a:lvl7pPr>
            <a:lvl8pPr indent="0" lvl="7" marL="0" rtl="0" algn="l">
              <a:lnSpc>
                <a:spcPct val="100000"/>
              </a:lnSpc>
              <a:spcBef>
                <a:spcPts val="0"/>
              </a:spcBef>
              <a:spcAft>
                <a:spcPts val="0"/>
              </a:spcAft>
              <a:buNone/>
              <a:defRPr/>
            </a:lvl8pPr>
            <a:lvl9pPr indent="0" lvl="8" marL="0" rt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71" name="Google Shape;71;p12"/>
          <p:cNvCxnSpPr/>
          <p:nvPr/>
        </p:nvCxnSpPr>
        <p:spPr>
          <a:xfrm rot="10800000">
            <a:off x="6290132" y="3948080"/>
            <a:ext cx="0" cy="685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theme" Target="../theme/theme3.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763106" y="205979"/>
            <a:ext cx="7106464" cy="85725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A6D6"/>
              </a:buClr>
              <a:buSzPts val="3600"/>
              <a:buFont typeface="Arial"/>
              <a:buNone/>
              <a:defRPr b="0" i="0" sz="3600" u="none" cap="none" strike="noStrik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763106" y="1200150"/>
            <a:ext cx="7106464" cy="3486122"/>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00A6D6"/>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TU_P5#white.eps" id="12" name="Google Shape;12;p1"/>
          <p:cNvPicPr preferRelativeResize="0"/>
          <p:nvPr/>
        </p:nvPicPr>
        <p:blipFill rotWithShape="1">
          <a:blip r:embed="rId1">
            <a:alphaModFix/>
          </a:blip>
          <a:srcRect b="0" l="0" r="0" t="0"/>
          <a:stretch/>
        </p:blipFill>
        <p:spPr>
          <a:xfrm>
            <a:off x="100264" y="4581184"/>
            <a:ext cx="1368883" cy="632424"/>
          </a:xfrm>
          <a:prstGeom prst="rect">
            <a:avLst/>
          </a:prstGeom>
          <a:noFill/>
          <a:ln>
            <a:noFill/>
          </a:ln>
        </p:spPr>
      </p:pic>
      <p:sp>
        <p:nvSpPr>
          <p:cNvPr id="13" name="Google Shape;13;p1"/>
          <p:cNvSpPr txBox="1"/>
          <p:nvPr/>
        </p:nvSpPr>
        <p:spPr>
          <a:xfrm>
            <a:off x="6651560" y="4815702"/>
            <a:ext cx="2316370" cy="273844"/>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rgbClr val="00A6D6"/>
                </a:solidFill>
                <a:latin typeface="Arial"/>
                <a:ea typeface="Arial"/>
                <a:cs typeface="Arial"/>
                <a:sym typeface="Arial"/>
              </a:rPr>
              <a:t>‹#›</a:t>
            </a:fld>
            <a:endParaRPr b="0" i="0" sz="1000" u="none" cap="none" strike="noStrike">
              <a:solidFill>
                <a:srgbClr val="00A6D6"/>
              </a:solidFill>
              <a:latin typeface="Arial"/>
              <a:ea typeface="Arial"/>
              <a:cs typeface="Arial"/>
              <a:sym typeface="Arial"/>
            </a:endParaRPr>
          </a:p>
        </p:txBody>
      </p:sp>
      <p:sp>
        <p:nvSpPr>
          <p:cNvPr id="14" name="Google Shape;14;p1"/>
          <p:cNvSpPr/>
          <p:nvPr/>
        </p:nvSpPr>
        <p:spPr>
          <a:xfrm>
            <a:off x="0" y="0"/>
            <a:ext cx="1576384" cy="5149008"/>
          </a:xfrm>
          <a:prstGeom prst="rect">
            <a:avLst/>
          </a:prstGeom>
          <a:solidFill>
            <a:srgbClr val="00A6D6"/>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b="0" i="0" sz="2100" u="none" cap="none" strike="noStrike">
              <a:solidFill>
                <a:schemeClr val="dk1"/>
              </a:solidFill>
              <a:latin typeface="Tahoma"/>
              <a:ea typeface="Tahoma"/>
              <a:cs typeface="Tahoma"/>
              <a:sym typeface="Tahoma"/>
            </a:endParaRPr>
          </a:p>
        </p:txBody>
      </p:sp>
      <p:pic>
        <p:nvPicPr>
          <p:cNvPr descr="TU_P5#white.eps" id="15" name="Google Shape;15;p1"/>
          <p:cNvPicPr preferRelativeResize="0"/>
          <p:nvPr/>
        </p:nvPicPr>
        <p:blipFill rotWithShape="1">
          <a:blip r:embed="rId2">
            <a:alphaModFix/>
          </a:blip>
          <a:srcRect b="0" l="0" r="0" t="0"/>
          <a:stretch/>
        </p:blipFill>
        <p:spPr>
          <a:xfrm>
            <a:off x="100264" y="4389330"/>
            <a:ext cx="1368883" cy="84323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1772404" y="205979"/>
            <a:ext cx="7090513" cy="85725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A6D6"/>
              </a:buClr>
              <a:buSzPts val="3600"/>
              <a:buFont typeface="Arial"/>
              <a:buNone/>
              <a:defRPr b="0" i="0" sz="3600" u="none" cap="none" strike="noStrik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5"/>
          <p:cNvSpPr txBox="1"/>
          <p:nvPr>
            <p:ph idx="1" type="body"/>
          </p:nvPr>
        </p:nvSpPr>
        <p:spPr>
          <a:xfrm>
            <a:off x="1772404" y="1200150"/>
            <a:ext cx="7090513" cy="3615551"/>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rgbClr val="00A6D6"/>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rgbClr val="00A6D6"/>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5"/>
          <p:cNvSpPr txBox="1"/>
          <p:nvPr/>
        </p:nvSpPr>
        <p:spPr>
          <a:xfrm>
            <a:off x="6651560" y="4815702"/>
            <a:ext cx="2316370" cy="273844"/>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000">
                <a:solidFill>
                  <a:srgbClr val="00A6D6"/>
                </a:solidFill>
                <a:latin typeface="Arial"/>
                <a:ea typeface="Arial"/>
                <a:cs typeface="Arial"/>
                <a:sym typeface="Arial"/>
              </a:rPr>
              <a:t>‹#›</a:t>
            </a:fld>
            <a:endParaRPr sz="1000">
              <a:solidFill>
                <a:srgbClr val="00A6D6"/>
              </a:solidFill>
              <a:latin typeface="Arial"/>
              <a:ea typeface="Arial"/>
              <a:cs typeface="Arial"/>
              <a:sym typeface="Arial"/>
            </a:endParaRPr>
          </a:p>
        </p:txBody>
      </p:sp>
      <p:pic>
        <p:nvPicPr>
          <p:cNvPr descr="TUDelft_LogoZWART.eps" id="27" name="Google Shape;27;p5"/>
          <p:cNvPicPr preferRelativeResize="0"/>
          <p:nvPr/>
        </p:nvPicPr>
        <p:blipFill rotWithShape="1">
          <a:blip r:embed="rId1">
            <a:alphaModFix/>
          </a:blip>
          <a:srcRect b="0" l="0" r="0" t="0"/>
          <a:stretch/>
        </p:blipFill>
        <p:spPr>
          <a:xfrm>
            <a:off x="208624" y="4515071"/>
            <a:ext cx="1104294" cy="430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 name="Shape 41"/>
        <p:cNvGrpSpPr/>
        <p:nvPr/>
      </p:nvGrpSpPr>
      <p:grpSpPr>
        <a:xfrm>
          <a:off x="0" y="0"/>
          <a:ext cx="0" cy="0"/>
          <a:chOff x="0" y="0"/>
          <a:chExt cx="0" cy="0"/>
        </a:xfrm>
      </p:grpSpPr>
      <p:sp>
        <p:nvSpPr>
          <p:cNvPr id="42" name="Google Shape;42;p9"/>
          <p:cNvSpPr txBox="1"/>
          <p:nvPr>
            <p:ph type="title"/>
          </p:nvPr>
        </p:nvSpPr>
        <p:spPr>
          <a:xfrm>
            <a:off x="768096" y="438912"/>
            <a:ext cx="7290000" cy="1124700"/>
          </a:xfrm>
          <a:prstGeom prst="rect">
            <a:avLst/>
          </a:prstGeom>
          <a:noFill/>
          <a:ln>
            <a:noFill/>
          </a:ln>
        </p:spPr>
        <p:txBody>
          <a:bodyPr anchorCtr="0" anchor="ctr" bIns="45700" lIns="91425" spcFirstLastPara="1" rIns="91425" wrap="square" tIns="45700"/>
          <a:lstStyle>
            <a:lvl1pPr lvl="0" marR="0" rtl="0" algn="l">
              <a:lnSpc>
                <a:spcPct val="80000"/>
              </a:lnSpc>
              <a:spcBef>
                <a:spcPts val="0"/>
              </a:spcBef>
              <a:spcAft>
                <a:spcPts val="0"/>
              </a:spcAft>
              <a:buClr>
                <a:srgbClr val="0C0C0C"/>
              </a:buClr>
              <a:buSzPts val="3750"/>
              <a:buFont typeface="Questrial"/>
              <a:buNone/>
              <a:defRPr b="0" i="0" sz="3750" u="none" cap="none" strike="noStrike">
                <a:solidFill>
                  <a:srgbClr val="0C0C0C"/>
                </a:solidFill>
                <a:latin typeface="Questrial"/>
                <a:ea typeface="Questrial"/>
                <a:cs typeface="Questrial"/>
                <a:sym typeface="Quest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3" name="Google Shape;43;p9"/>
          <p:cNvSpPr txBox="1"/>
          <p:nvPr>
            <p:ph idx="1" type="body"/>
          </p:nvPr>
        </p:nvSpPr>
        <p:spPr>
          <a:xfrm>
            <a:off x="768096" y="1714500"/>
            <a:ext cx="7290000" cy="3017400"/>
          </a:xfrm>
          <a:prstGeom prst="rect">
            <a:avLst/>
          </a:prstGeom>
          <a:noFill/>
          <a:ln>
            <a:noFill/>
          </a:ln>
        </p:spPr>
        <p:txBody>
          <a:bodyPr anchorCtr="0" anchor="t" bIns="45700" lIns="45700" spcFirstLastPara="1" rIns="45700" wrap="square" tIns="45700"/>
          <a:lstStyle>
            <a:lvl1pPr indent="-333375" lvl="0" marL="457200" marR="0" rtl="0" algn="l">
              <a:lnSpc>
                <a:spcPct val="90000"/>
              </a:lnSpc>
              <a:spcBef>
                <a:spcPts val="900"/>
              </a:spcBef>
              <a:spcAft>
                <a:spcPts val="0"/>
              </a:spcAft>
              <a:buClr>
                <a:schemeClr val="accent1"/>
              </a:buClr>
              <a:buSzPts val="1650"/>
              <a:buFont typeface="Questrial"/>
              <a:buChar char=" "/>
              <a:defRPr b="0" i="0" sz="1650" u="none" cap="none" strike="noStrike">
                <a:solidFill>
                  <a:schemeClr val="dk1"/>
                </a:solidFill>
                <a:latin typeface="Questrial"/>
                <a:ea typeface="Questrial"/>
                <a:cs typeface="Questrial"/>
                <a:sym typeface="Questrial"/>
              </a:defRPr>
            </a:lvl1pPr>
            <a:lvl2pPr indent="-314325" lvl="1" marL="914400" marR="0" rtl="0" algn="l">
              <a:lnSpc>
                <a:spcPct val="90000"/>
              </a:lnSpc>
              <a:spcBef>
                <a:spcPts val="150"/>
              </a:spcBef>
              <a:spcAft>
                <a:spcPts val="0"/>
              </a:spcAft>
              <a:buClr>
                <a:schemeClr val="accent1"/>
              </a:buClr>
              <a:buSzPts val="1350"/>
              <a:buFont typeface="Noto Sans Symbols"/>
              <a:buChar char="•"/>
              <a:defRPr b="0" i="0" sz="1350" u="none" cap="none" strike="noStrike">
                <a:solidFill>
                  <a:schemeClr val="dk1"/>
                </a:solidFill>
                <a:latin typeface="Questrial"/>
                <a:ea typeface="Questrial"/>
                <a:cs typeface="Questrial"/>
                <a:sym typeface="Questrial"/>
              </a:defRPr>
            </a:lvl2pPr>
            <a:lvl3pPr indent="-295275" lvl="2" marL="1371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3pPr>
            <a:lvl4pPr indent="-295275" lvl="3" marL="18288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4pPr>
            <a:lvl5pPr indent="-295275" lvl="4" marL="22860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5pPr>
            <a:lvl6pPr indent="-295275" lvl="5" marL="27432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6pPr>
            <a:lvl7pPr indent="-295275" lvl="6" marL="32004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7pPr>
            <a:lvl8pPr indent="-295275" lvl="7" marL="3657600" marR="0" rtl="0" algn="l">
              <a:lnSpc>
                <a:spcPct val="90000"/>
              </a:lnSpc>
              <a:spcBef>
                <a:spcPts val="300"/>
              </a:spcBef>
              <a:spcAft>
                <a:spcPts val="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8pPr>
            <a:lvl9pPr indent="-295275" lvl="8" marL="4114800" marR="0" rtl="0" algn="l">
              <a:lnSpc>
                <a:spcPct val="90000"/>
              </a:lnSpc>
              <a:spcBef>
                <a:spcPts val="300"/>
              </a:spcBef>
              <a:spcAft>
                <a:spcPts val="300"/>
              </a:spcAft>
              <a:buClr>
                <a:schemeClr val="accent1"/>
              </a:buClr>
              <a:buSzPts val="1050"/>
              <a:buFont typeface="Noto Sans Symbols"/>
              <a:buChar char="•"/>
              <a:defRPr b="0" i="0" sz="1050" u="none" cap="none" strike="noStrike">
                <a:solidFill>
                  <a:schemeClr val="dk1"/>
                </a:solidFill>
                <a:latin typeface="Questrial"/>
                <a:ea typeface="Questrial"/>
                <a:cs typeface="Questrial"/>
                <a:sym typeface="Questrial"/>
              </a:defRPr>
            </a:lvl9pPr>
          </a:lstStyle>
          <a:p/>
        </p:txBody>
      </p:sp>
      <p:sp>
        <p:nvSpPr>
          <p:cNvPr id="44" name="Google Shape;44;p9"/>
          <p:cNvSpPr txBox="1"/>
          <p:nvPr>
            <p:ph idx="10" type="dt"/>
          </p:nvPr>
        </p:nvSpPr>
        <p:spPr>
          <a:xfrm>
            <a:off x="768097" y="4853028"/>
            <a:ext cx="1615500" cy="2058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750" u="none" cap="none" strike="noStrike">
                <a:solidFill>
                  <a:srgbClr val="0C0C0C"/>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5" name="Google Shape;45;p9"/>
          <p:cNvSpPr txBox="1"/>
          <p:nvPr>
            <p:ph idx="11" type="ftr"/>
          </p:nvPr>
        </p:nvSpPr>
        <p:spPr>
          <a:xfrm>
            <a:off x="3632200" y="4853028"/>
            <a:ext cx="4426200" cy="205800"/>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SzPts val="1400"/>
              <a:buNone/>
              <a:defRPr b="0" i="0" sz="750" u="none" cap="none" strike="noStrike">
                <a:solidFill>
                  <a:srgbClr val="0C0C0C"/>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6" name="Google Shape;46;p9"/>
          <p:cNvSpPr txBox="1"/>
          <p:nvPr>
            <p:ph idx="12" type="sldNum"/>
          </p:nvPr>
        </p:nvSpPr>
        <p:spPr>
          <a:xfrm>
            <a:off x="8128000" y="4853028"/>
            <a:ext cx="730200" cy="205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1pPr>
            <a:lvl2pPr indent="0" lvl="1"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2pPr>
            <a:lvl3pPr indent="0" lvl="2"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3pPr>
            <a:lvl4pPr indent="0" lvl="3"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4pPr>
            <a:lvl5pPr indent="0" lvl="4"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5pPr>
            <a:lvl6pPr indent="0" lvl="5"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6pPr>
            <a:lvl7pPr indent="0" lvl="6"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7pPr>
            <a:lvl8pPr indent="0" lvl="7"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8pPr>
            <a:lvl9pPr indent="0" lvl="8" marL="0" marR="0" rtl="0" algn="l">
              <a:lnSpc>
                <a:spcPct val="100000"/>
              </a:lnSpc>
              <a:spcBef>
                <a:spcPts val="0"/>
              </a:spcBef>
              <a:spcAft>
                <a:spcPts val="0"/>
              </a:spcAft>
              <a:buNone/>
              <a:defRPr b="0" i="0" sz="750" u="none" cap="none" strike="noStrike">
                <a:solidFill>
                  <a:srgbClr val="0C0C0C"/>
                </a:solidFill>
                <a:latin typeface="Questrial"/>
                <a:ea typeface="Questrial"/>
                <a:cs typeface="Questrial"/>
                <a:sym typeface="Questrial"/>
              </a:defRPr>
            </a:lvl9pPr>
          </a:lstStyle>
          <a:p>
            <a:pPr indent="0" lvl="0" marL="0" rtl="0" algn="l">
              <a:spcBef>
                <a:spcPts val="0"/>
              </a:spcBef>
              <a:spcAft>
                <a:spcPts val="0"/>
              </a:spcAft>
              <a:buNone/>
            </a:pPr>
            <a:fld id="{00000000-1234-1234-1234-123412341234}" type="slidenum">
              <a:rPr lang="en-US"/>
              <a:t>‹#›</a:t>
            </a:fld>
            <a:endParaRPr/>
          </a:p>
        </p:txBody>
      </p:sp>
      <p:cxnSp>
        <p:nvCxnSpPr>
          <p:cNvPr id="47" name="Google Shape;47;p9"/>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chauff/IN4325/blob/master/projectAppliedNLP.m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queue.ewi.tudelft.n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38.png"/><Relationship Id="rId6"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jpg"/><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mailto:ewi-4325@tudelft.nl" TargetMode="External"/><Relationship Id="rId4" Type="http://schemas.openxmlformats.org/officeDocument/2006/relationships/hyperlink" Target="mailto:in4325-ewi@tudelft.n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ctrTitle"/>
          </p:nvPr>
        </p:nvSpPr>
        <p:spPr>
          <a:xfrm>
            <a:off x="1802192" y="617247"/>
            <a:ext cx="7265534" cy="222953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4000"/>
              <a:buFont typeface="Arial"/>
              <a:buNone/>
            </a:pPr>
            <a:r>
              <a:rPr b="0" i="0" lang="en-US" sz="4000" u="none" cap="none" strike="noStrike">
                <a:solidFill>
                  <a:srgbClr val="00A6D6"/>
                </a:solidFill>
                <a:latin typeface="Arial"/>
                <a:ea typeface="Arial"/>
                <a:cs typeface="Arial"/>
                <a:sym typeface="Arial"/>
              </a:rPr>
              <a:t>Informatio</a:t>
            </a:r>
            <a:r>
              <a:rPr lang="en-US" sz="4000"/>
              <a:t>n</a:t>
            </a:r>
            <a:r>
              <a:rPr b="0" i="0" lang="en-US" sz="4000" u="none" cap="none" strike="noStrike">
                <a:solidFill>
                  <a:srgbClr val="00A6D6"/>
                </a:solidFill>
                <a:latin typeface="Arial"/>
                <a:ea typeface="Arial"/>
                <a:cs typeface="Arial"/>
                <a:sym typeface="Arial"/>
              </a:rPr>
              <a:t> Retrieval</a:t>
            </a:r>
            <a:r>
              <a:rPr lang="en-US" sz="4000"/>
              <a:t> (IN4325) </a:t>
            </a:r>
            <a:endParaRPr sz="1800"/>
          </a:p>
          <a:p>
            <a:pPr indent="0" lvl="0" marL="0" marR="0" rtl="0" algn="l">
              <a:spcBef>
                <a:spcPts val="0"/>
              </a:spcBef>
              <a:spcAft>
                <a:spcPts val="0"/>
              </a:spcAft>
              <a:buClr>
                <a:srgbClr val="00A6D6"/>
              </a:buClr>
              <a:buSzPts val="4000"/>
              <a:buFont typeface="Arial"/>
              <a:buNone/>
            </a:pPr>
            <a:r>
              <a:t/>
            </a:r>
            <a:endParaRPr sz="1800"/>
          </a:p>
          <a:p>
            <a:pPr indent="0" lvl="0" marL="0" marR="0" rtl="0" algn="l">
              <a:spcBef>
                <a:spcPts val="0"/>
              </a:spcBef>
              <a:spcAft>
                <a:spcPts val="0"/>
              </a:spcAft>
              <a:buClr>
                <a:srgbClr val="00A6D6"/>
              </a:buClr>
              <a:buSzPts val="4000"/>
              <a:buFont typeface="Arial"/>
              <a:buNone/>
            </a:pPr>
            <a:r>
              <a:rPr b="0" i="0" lang="en-US" sz="1800" u="none" cap="none" strike="noStrike">
                <a:solidFill>
                  <a:srgbClr val="00A6D6"/>
                </a:solidFill>
                <a:latin typeface="Arial"/>
                <a:ea typeface="Arial"/>
                <a:cs typeface="Arial"/>
                <a:sym typeface="Arial"/>
              </a:rPr>
              <a:t>Introduction to Natural Language Processing </a:t>
            </a:r>
            <a:endParaRPr sz="1800"/>
          </a:p>
        </p:txBody>
      </p:sp>
      <p:sp>
        <p:nvSpPr>
          <p:cNvPr id="138" name="Google Shape;138;p22"/>
          <p:cNvSpPr txBox="1"/>
          <p:nvPr>
            <p:ph idx="1" type="subTitle"/>
          </p:nvPr>
        </p:nvSpPr>
        <p:spPr>
          <a:xfrm>
            <a:off x="1802192" y="3203297"/>
            <a:ext cx="7067378" cy="102580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A6D6"/>
              </a:buClr>
              <a:buSzPts val="2800"/>
              <a:buFont typeface="Arial"/>
              <a:buNone/>
            </a:pPr>
            <a:r>
              <a:rPr b="1" i="0" lang="en-US" sz="2800" u="none" cap="none" strike="noStrike">
                <a:solidFill>
                  <a:schemeClr val="dk1"/>
                </a:solidFill>
                <a:latin typeface="Arial"/>
                <a:ea typeface="Arial"/>
                <a:cs typeface="Arial"/>
                <a:sym typeface="Arial"/>
              </a:rPr>
              <a:t>Dr. </a:t>
            </a:r>
            <a:r>
              <a:rPr b="1" i="0" lang="en-US" sz="2800" u="none" cap="none" strike="noStrike">
                <a:solidFill>
                  <a:schemeClr val="dk2"/>
                </a:solidFill>
                <a:latin typeface="Arial"/>
                <a:ea typeface="Arial"/>
                <a:cs typeface="Arial"/>
                <a:sym typeface="Arial"/>
              </a:rPr>
              <a:t>Nava</a:t>
            </a:r>
            <a:r>
              <a:rPr b="1" i="0" lang="en-US" sz="2800" u="none" cap="none" strike="noStrike">
                <a:solidFill>
                  <a:schemeClr val="dk1"/>
                </a:solidFill>
                <a:latin typeface="Arial"/>
                <a:ea typeface="Arial"/>
                <a:cs typeface="Arial"/>
                <a:sym typeface="Arial"/>
              </a:rPr>
              <a:t> Tintarev</a:t>
            </a:r>
            <a:endParaRPr/>
          </a:p>
          <a:p>
            <a:pPr indent="0" lvl="0" marL="0" marR="0" rtl="0" algn="l">
              <a:lnSpc>
                <a:spcPct val="90000"/>
              </a:lnSpc>
              <a:spcBef>
                <a:spcPts val="560"/>
              </a:spcBef>
              <a:spcAft>
                <a:spcPts val="0"/>
              </a:spcAft>
              <a:buClr>
                <a:srgbClr val="00A6D6"/>
              </a:buClr>
              <a:buSzPts val="2800"/>
              <a:buFont typeface="Arial"/>
              <a:buNone/>
            </a:pPr>
            <a:r>
              <a:rPr b="1" i="0" lang="en-US" sz="2800" u="none" cap="none" strike="noStrike">
                <a:solidFill>
                  <a:schemeClr val="dk1"/>
                </a:solidFill>
                <a:latin typeface="Arial"/>
                <a:ea typeface="Arial"/>
                <a:cs typeface="Arial"/>
                <a:sym typeface="Arial"/>
              </a:rPr>
              <a:t>Assistant Professor, TU Delft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Group project</a:t>
            </a:r>
            <a:endParaRPr/>
          </a:p>
        </p:txBody>
      </p:sp>
      <p:sp>
        <p:nvSpPr>
          <p:cNvPr id="216" name="Google Shape;216;p31"/>
          <p:cNvSpPr txBox="1"/>
          <p:nvPr>
            <p:ph idx="1" type="body"/>
          </p:nvPr>
        </p:nvSpPr>
        <p:spPr>
          <a:xfrm>
            <a:off x="1837125" y="1343025"/>
            <a:ext cx="7106400" cy="36099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0000"/>
              </a:lnSpc>
              <a:spcBef>
                <a:spcPts val="0"/>
              </a:spcBef>
              <a:spcAft>
                <a:spcPts val="0"/>
              </a:spcAft>
              <a:buClr>
                <a:srgbClr val="00A6D6"/>
              </a:buClr>
              <a:buSzPts val="1787"/>
              <a:buFont typeface="Arial"/>
              <a:buChar char="•"/>
            </a:pPr>
            <a:r>
              <a:rPr b="1" i="0" lang="en-US" sz="1787" u="none" cap="none" strike="noStrike">
                <a:solidFill>
                  <a:schemeClr val="dk1"/>
                </a:solidFill>
                <a:latin typeface="Arial"/>
                <a:ea typeface="Arial"/>
                <a:cs typeface="Arial"/>
                <a:sym typeface="Arial"/>
              </a:rPr>
              <a:t>What: </a:t>
            </a:r>
            <a:r>
              <a:rPr b="0" i="0" lang="en-US" sz="1787" u="none" cap="none" strike="noStrike">
                <a:solidFill>
                  <a:schemeClr val="dk1"/>
                </a:solidFill>
                <a:latin typeface="Arial"/>
                <a:ea typeface="Arial"/>
                <a:cs typeface="Arial"/>
                <a:sym typeface="Arial"/>
              </a:rPr>
              <a:t>Design, develop, and evaluate a system (NLP)</a:t>
            </a:r>
            <a:endParaRPr/>
          </a:p>
          <a:p>
            <a:pPr indent="-342900" lvl="0" marL="342900" marR="0" rtl="0" algn="l">
              <a:lnSpc>
                <a:spcPct val="70000"/>
              </a:lnSpc>
              <a:spcBef>
                <a:spcPts val="357"/>
              </a:spcBef>
              <a:spcAft>
                <a:spcPts val="0"/>
              </a:spcAft>
              <a:buClr>
                <a:srgbClr val="00A6D6"/>
              </a:buClr>
              <a:buSzPts val="1787"/>
              <a:buFont typeface="Arial"/>
              <a:buChar char="•"/>
            </a:pPr>
            <a:r>
              <a:rPr b="1" i="0" lang="en-US" sz="1787" u="none" cap="none" strike="noStrike">
                <a:solidFill>
                  <a:schemeClr val="dk1"/>
                </a:solidFill>
                <a:latin typeface="Arial"/>
                <a:ea typeface="Arial"/>
                <a:cs typeface="Arial"/>
                <a:sym typeface="Arial"/>
              </a:rPr>
              <a:t>Group size: </a:t>
            </a:r>
            <a:r>
              <a:rPr lang="en-US" sz="1787"/>
              <a:t> ~3 (NLP) </a:t>
            </a:r>
            <a:r>
              <a:rPr lang="en-US" sz="1787">
                <a:solidFill>
                  <a:srgbClr val="FF9900"/>
                </a:solidFill>
              </a:rPr>
              <a:t>← Larger groups! More expected!</a:t>
            </a:r>
            <a:endParaRPr b="1" sz="1787">
              <a:solidFill>
                <a:srgbClr val="FF9900"/>
              </a:solidFill>
            </a:endParaRPr>
          </a:p>
          <a:p>
            <a:pPr indent="-342900" lvl="0" marL="342900" marR="0" rtl="0" algn="l">
              <a:lnSpc>
                <a:spcPct val="70000"/>
              </a:lnSpc>
              <a:spcBef>
                <a:spcPts val="357"/>
              </a:spcBef>
              <a:spcAft>
                <a:spcPts val="0"/>
              </a:spcAft>
              <a:buClr>
                <a:srgbClr val="00A6D6"/>
              </a:buClr>
              <a:buSzPts val="1787"/>
              <a:buFont typeface="Arial"/>
              <a:buChar char="•"/>
            </a:pPr>
            <a:r>
              <a:rPr b="1" i="0" lang="en-US" sz="1787" u="none" cap="none" strike="noStrike">
                <a:solidFill>
                  <a:schemeClr val="dk1"/>
                </a:solidFill>
                <a:latin typeface="Arial"/>
                <a:ea typeface="Arial"/>
                <a:cs typeface="Arial"/>
                <a:sym typeface="Arial"/>
              </a:rPr>
              <a:t>Due</a:t>
            </a:r>
            <a:r>
              <a:rPr b="0" i="0" lang="en-US" sz="1787" u="none" cap="none" strike="noStrike">
                <a:solidFill>
                  <a:schemeClr val="dk1"/>
                </a:solidFill>
                <a:latin typeface="Arial"/>
                <a:ea typeface="Arial"/>
                <a:cs typeface="Arial"/>
                <a:sym typeface="Arial"/>
              </a:rPr>
              <a:t>: Week 3.</a:t>
            </a:r>
            <a:r>
              <a:rPr lang="en-US" sz="1787"/>
              <a:t>9 </a:t>
            </a:r>
            <a:r>
              <a:rPr i="1" lang="en-US" sz="1400">
                <a:solidFill>
                  <a:schemeClr val="dk2"/>
                </a:solidFill>
              </a:rPr>
              <a:t>includes a group interview</a:t>
            </a:r>
            <a:endParaRPr b="0" i="1" sz="1400" u="none" cap="none" strike="noStrike">
              <a:solidFill>
                <a:schemeClr val="dk2"/>
              </a:solidFill>
              <a:latin typeface="Arial"/>
              <a:ea typeface="Arial"/>
              <a:cs typeface="Arial"/>
              <a:sym typeface="Arial"/>
            </a:endParaRPr>
          </a:p>
          <a:p>
            <a:pPr indent="-342931" lvl="0" marL="342900" marR="0" rtl="0" algn="l">
              <a:lnSpc>
                <a:spcPct val="70000"/>
              </a:lnSpc>
              <a:spcBef>
                <a:spcPts val="357"/>
              </a:spcBef>
              <a:spcAft>
                <a:spcPts val="0"/>
              </a:spcAft>
              <a:buClr>
                <a:srgbClr val="00A6D6"/>
              </a:buClr>
              <a:buSzPts val="1788"/>
              <a:buFont typeface="Arial"/>
              <a:buChar char="•"/>
            </a:pPr>
            <a:r>
              <a:rPr b="1" lang="en-US" sz="1787"/>
              <a:t>Intermediate deadlines</a:t>
            </a:r>
            <a:r>
              <a:rPr lang="en-US" sz="1787"/>
              <a:t> to get feedback: proposal &amp; intermediate draft</a:t>
            </a:r>
            <a:endParaRPr sz="1787"/>
          </a:p>
          <a:p>
            <a:pPr indent="0" lvl="0" marL="0" marR="0" rtl="0" algn="l">
              <a:lnSpc>
                <a:spcPct val="70000"/>
              </a:lnSpc>
              <a:spcBef>
                <a:spcPts val="357"/>
              </a:spcBef>
              <a:spcAft>
                <a:spcPts val="0"/>
              </a:spcAft>
              <a:buNone/>
            </a:pPr>
            <a:r>
              <a:t/>
            </a:r>
            <a:endParaRPr sz="1787"/>
          </a:p>
          <a:p>
            <a:pPr indent="-342900" lvl="0" marL="342900" marR="0" rtl="0" algn="l">
              <a:lnSpc>
                <a:spcPct val="80000"/>
              </a:lnSpc>
              <a:spcBef>
                <a:spcPts val="357"/>
              </a:spcBef>
              <a:spcAft>
                <a:spcPts val="0"/>
              </a:spcAft>
              <a:buClr>
                <a:srgbClr val="00A6D6"/>
              </a:buClr>
              <a:buSzPts val="1787"/>
              <a:buFont typeface="Arial"/>
              <a:buChar char="•"/>
            </a:pPr>
            <a:r>
              <a:rPr b="1" i="0" lang="en-US" sz="1787" u="none" cap="none" strike="noStrike">
                <a:solidFill>
                  <a:schemeClr val="dk1"/>
                </a:solidFill>
                <a:latin typeface="Arial"/>
                <a:ea typeface="Arial"/>
                <a:cs typeface="Arial"/>
                <a:sym typeface="Arial"/>
              </a:rPr>
              <a:t>P</a:t>
            </a:r>
            <a:r>
              <a:rPr b="1" lang="en-US" sz="1787"/>
              <a:t>roject options:</a:t>
            </a:r>
            <a:endParaRPr b="1" sz="1787"/>
          </a:p>
          <a:p>
            <a:pPr indent="-50006" lvl="1" marL="742950" marR="0" rtl="0" algn="l">
              <a:lnSpc>
                <a:spcPct val="80000"/>
              </a:lnSpc>
              <a:spcBef>
                <a:spcPts val="357"/>
              </a:spcBef>
              <a:spcAft>
                <a:spcPts val="0"/>
              </a:spcAft>
              <a:buClr>
                <a:srgbClr val="00A6D6"/>
              </a:buClr>
              <a:buSzPts val="1788"/>
              <a:buFont typeface="Arial"/>
              <a:buChar char="–"/>
            </a:pPr>
            <a:r>
              <a:rPr lang="en-US" sz="1787"/>
              <a:t>Reproducibility </a:t>
            </a:r>
            <a:r>
              <a:rPr lang="en-US" sz="1787"/>
              <a:t>(SemEval etc.)</a:t>
            </a:r>
            <a:endParaRPr sz="1787"/>
          </a:p>
          <a:p>
            <a:pPr indent="-50006" lvl="1" marL="742950" marR="0" rtl="0" algn="l">
              <a:lnSpc>
                <a:spcPct val="80000"/>
              </a:lnSpc>
              <a:spcBef>
                <a:spcPts val="357"/>
              </a:spcBef>
              <a:spcAft>
                <a:spcPts val="0"/>
              </a:spcAft>
              <a:buClr>
                <a:srgbClr val="00A6D6"/>
              </a:buClr>
              <a:buSzPts val="1788"/>
              <a:buFont typeface="Arial"/>
              <a:buChar char="–"/>
            </a:pPr>
            <a:r>
              <a:rPr lang="en-US" sz="1787"/>
              <a:t>Original research</a:t>
            </a:r>
            <a:endParaRPr sz="1787"/>
          </a:p>
          <a:p>
            <a:pPr indent="0" lvl="0" marL="0" rtl="0" algn="l">
              <a:lnSpc>
                <a:spcPct val="115000"/>
              </a:lnSpc>
              <a:spcBef>
                <a:spcPts val="1200"/>
              </a:spcBef>
              <a:spcAft>
                <a:spcPts val="0"/>
              </a:spcAft>
              <a:buClr>
                <a:srgbClr val="000000"/>
              </a:buClr>
              <a:buSzPts val="1100"/>
              <a:buFont typeface="Arial"/>
              <a:buNone/>
            </a:pPr>
            <a:r>
              <a:rPr b="1" lang="en-US" sz="1800"/>
              <a:t>Example topics: </a:t>
            </a:r>
            <a:r>
              <a:rPr lang="en-US" sz="1800"/>
              <a:t>image descriptions, Fake news, stance detection, sentiment analysis, click-bait detection, </a:t>
            </a:r>
            <a:endParaRPr sz="1800">
              <a:solidFill>
                <a:srgbClr val="000000"/>
              </a:solidFill>
            </a:endParaRPr>
          </a:p>
          <a:p>
            <a:pPr indent="0" lvl="0" marL="0" marR="0" rtl="0" algn="l">
              <a:lnSpc>
                <a:spcPct val="80000"/>
              </a:lnSpc>
              <a:spcBef>
                <a:spcPts val="1200"/>
              </a:spcBef>
              <a:spcAft>
                <a:spcPts val="0"/>
              </a:spcAft>
              <a:buNone/>
            </a:pPr>
            <a:r>
              <a:t/>
            </a:r>
            <a:endParaRPr sz="1787"/>
          </a:p>
          <a:p>
            <a:pPr indent="-236219" lvl="1" marL="742950" marR="0" rtl="0" algn="l">
              <a:lnSpc>
                <a:spcPct val="70000"/>
              </a:lnSpc>
              <a:spcBef>
                <a:spcPts val="156"/>
              </a:spcBef>
              <a:spcAft>
                <a:spcPts val="0"/>
              </a:spcAft>
              <a:buClr>
                <a:srgbClr val="00A6D6"/>
              </a:buClr>
              <a:buSzPts val="780"/>
              <a:buFont typeface="Arial"/>
              <a:buNone/>
            </a:pPr>
            <a:r>
              <a:t/>
            </a:r>
            <a:endParaRPr b="0" i="0" sz="780" u="none" cap="none" strike="noStrike">
              <a:solidFill>
                <a:schemeClr val="accent2"/>
              </a:solidFill>
              <a:latin typeface="Arial"/>
              <a:ea typeface="Arial"/>
              <a:cs typeface="Arial"/>
              <a:sym typeface="Arial"/>
            </a:endParaRPr>
          </a:p>
        </p:txBody>
      </p:sp>
      <p:sp>
        <p:nvSpPr>
          <p:cNvPr id="217" name="Google Shape;217;p31"/>
          <p:cNvSpPr txBox="1"/>
          <p:nvPr/>
        </p:nvSpPr>
        <p:spPr>
          <a:xfrm>
            <a:off x="5916700" y="864600"/>
            <a:ext cx="2552100" cy="5094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en-US" sz="1800">
                <a:solidFill>
                  <a:schemeClr val="dk2"/>
                </a:solidFill>
                <a:latin typeface="Caveat"/>
                <a:ea typeface="Caveat"/>
                <a:cs typeface="Caveat"/>
                <a:sym typeface="Caveat"/>
              </a:rPr>
              <a:t>#find_a_team_member</a:t>
            </a:r>
            <a:endParaRPr sz="1800">
              <a:solidFill>
                <a:schemeClr val="dk2"/>
              </a:solidFill>
              <a:latin typeface="Caveat"/>
              <a:ea typeface="Caveat"/>
              <a:cs typeface="Caveat"/>
              <a:sym typeface="Caveat"/>
            </a:endParaRPr>
          </a:p>
        </p:txBody>
      </p:sp>
      <p:pic>
        <p:nvPicPr>
          <p:cNvPr id="218" name="Google Shape;218;p31"/>
          <p:cNvPicPr preferRelativeResize="0"/>
          <p:nvPr/>
        </p:nvPicPr>
        <p:blipFill>
          <a:blip r:embed="rId3">
            <a:alphaModFix/>
          </a:blip>
          <a:stretch>
            <a:fillRect/>
          </a:stretch>
        </p:blipFill>
        <p:spPr>
          <a:xfrm>
            <a:off x="-9812" y="4098449"/>
            <a:ext cx="1588699" cy="1045062"/>
          </a:xfrm>
          <a:prstGeom prst="rect">
            <a:avLst/>
          </a:prstGeom>
          <a:noFill/>
          <a:ln>
            <a:noFill/>
          </a:ln>
        </p:spPr>
      </p:pic>
      <p:pic>
        <p:nvPicPr>
          <p:cNvPr id="219" name="Google Shape;219;p31"/>
          <p:cNvPicPr preferRelativeResize="0"/>
          <p:nvPr/>
        </p:nvPicPr>
        <p:blipFill>
          <a:blip r:embed="rId4">
            <a:alphaModFix/>
          </a:blip>
          <a:stretch>
            <a:fillRect/>
          </a:stretch>
        </p:blipFill>
        <p:spPr>
          <a:xfrm>
            <a:off x="-9812" y="2826262"/>
            <a:ext cx="1588701" cy="965099"/>
          </a:xfrm>
          <a:prstGeom prst="rect">
            <a:avLst/>
          </a:prstGeom>
          <a:noFill/>
          <a:ln>
            <a:noFill/>
          </a:ln>
        </p:spPr>
      </p:pic>
      <p:pic>
        <p:nvPicPr>
          <p:cNvPr id="220" name="Google Shape;220;p31"/>
          <p:cNvPicPr preferRelativeResize="0"/>
          <p:nvPr/>
        </p:nvPicPr>
        <p:blipFill rotWithShape="1">
          <a:blip r:embed="rId5">
            <a:alphaModFix/>
          </a:blip>
          <a:srcRect b="55444" l="7446" r="63623" t="9890"/>
          <a:stretch/>
        </p:blipFill>
        <p:spPr>
          <a:xfrm>
            <a:off x="199825" y="1377950"/>
            <a:ext cx="1088951" cy="1359601"/>
          </a:xfrm>
          <a:prstGeom prst="rect">
            <a:avLst/>
          </a:prstGeom>
          <a:noFill/>
          <a:ln>
            <a:noFill/>
          </a:ln>
        </p:spPr>
      </p:pic>
      <p:pic>
        <p:nvPicPr>
          <p:cNvPr id="221" name="Google Shape;221;p31"/>
          <p:cNvPicPr preferRelativeResize="0"/>
          <p:nvPr/>
        </p:nvPicPr>
        <p:blipFill>
          <a:blip r:embed="rId6">
            <a:alphaModFix/>
          </a:blip>
          <a:stretch>
            <a:fillRect/>
          </a:stretch>
        </p:blipFill>
        <p:spPr>
          <a:xfrm>
            <a:off x="15375" y="0"/>
            <a:ext cx="1538325" cy="115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Group project guidelines</a:t>
            </a:r>
            <a:endParaRPr/>
          </a:p>
        </p:txBody>
      </p:sp>
      <p:sp>
        <p:nvSpPr>
          <p:cNvPr id="228" name="Google Shape;228;p32"/>
          <p:cNvSpPr txBox="1"/>
          <p:nvPr>
            <p:ph idx="1" type="body"/>
          </p:nvPr>
        </p:nvSpPr>
        <p:spPr>
          <a:xfrm>
            <a:off x="1763106" y="1200150"/>
            <a:ext cx="7106400" cy="3486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b="1" lang="en-US" sz="1800"/>
              <a:t>Neural NLP ONLY if you have successfully completed the Deep Learning course beforehand.</a:t>
            </a:r>
            <a:endParaRPr b="1" sz="1800"/>
          </a:p>
          <a:p>
            <a:pPr indent="-342900" lvl="0" marL="457200" rtl="0" algn="l">
              <a:lnSpc>
                <a:spcPct val="115000"/>
              </a:lnSpc>
              <a:spcBef>
                <a:spcPts val="0"/>
              </a:spcBef>
              <a:spcAft>
                <a:spcPts val="0"/>
              </a:spcAft>
              <a:buClr>
                <a:schemeClr val="dk1"/>
              </a:buClr>
              <a:buSzPts val="1800"/>
              <a:buChar char="●"/>
            </a:pPr>
            <a:r>
              <a:rPr lang="en-US" sz="1800"/>
              <a:t>If you build a classifier, the features you study should be motivated by linguistic theory.</a:t>
            </a:r>
            <a:endParaRPr sz="1800"/>
          </a:p>
          <a:p>
            <a:pPr indent="-342900" lvl="0" marL="457200" rtl="0" algn="l">
              <a:lnSpc>
                <a:spcPct val="115000"/>
              </a:lnSpc>
              <a:spcBef>
                <a:spcPts val="0"/>
              </a:spcBef>
              <a:spcAft>
                <a:spcPts val="0"/>
              </a:spcAft>
              <a:buClr>
                <a:schemeClr val="dk1"/>
              </a:buClr>
              <a:buSzPts val="1800"/>
              <a:buChar char="●"/>
            </a:pPr>
            <a:r>
              <a:rPr lang="en-US" sz="1800"/>
              <a:t>If you use off the shelf solutions: be aware of the defaults and motivate why they are suitable for your problem.</a:t>
            </a:r>
            <a:endParaRPr sz="1800"/>
          </a:p>
          <a:p>
            <a:pPr indent="-342900" lvl="0" marL="457200" rtl="0" algn="l">
              <a:lnSpc>
                <a:spcPct val="115000"/>
              </a:lnSpc>
              <a:spcBef>
                <a:spcPts val="0"/>
              </a:spcBef>
              <a:spcAft>
                <a:spcPts val="0"/>
              </a:spcAft>
              <a:buClr>
                <a:schemeClr val="dk1"/>
              </a:buClr>
              <a:buSzPts val="1800"/>
              <a:buChar char="●"/>
            </a:pPr>
            <a:r>
              <a:rPr lang="en-US" sz="1800"/>
              <a:t>What kind of biases might come from the dataset?</a:t>
            </a:r>
            <a:endParaRPr sz="1800"/>
          </a:p>
          <a:p>
            <a:pPr indent="-342900" lvl="0" marL="457200" rtl="0" algn="l">
              <a:lnSpc>
                <a:spcPct val="115000"/>
              </a:lnSpc>
              <a:spcBef>
                <a:spcPts val="0"/>
              </a:spcBef>
              <a:spcAft>
                <a:spcPts val="0"/>
              </a:spcAft>
              <a:buClr>
                <a:schemeClr val="dk1"/>
              </a:buClr>
              <a:buSzPts val="1800"/>
              <a:buChar char="●"/>
            </a:pPr>
            <a:r>
              <a:rPr lang="en-US" sz="1800"/>
              <a:t>The project focuses on </a:t>
            </a:r>
            <a:r>
              <a:rPr b="1" lang="en-US" sz="1800"/>
              <a:t>textual data</a:t>
            </a:r>
            <a:r>
              <a:rPr lang="en-US" sz="1800"/>
              <a:t>.</a:t>
            </a:r>
            <a:endParaRPr sz="1800"/>
          </a:p>
          <a:p>
            <a:pPr indent="-342900" lvl="0" marL="457200" rtl="0" algn="l">
              <a:lnSpc>
                <a:spcPct val="115000"/>
              </a:lnSpc>
              <a:spcBef>
                <a:spcPts val="0"/>
              </a:spcBef>
              <a:spcAft>
                <a:spcPts val="0"/>
              </a:spcAft>
              <a:buClr>
                <a:schemeClr val="dk2"/>
              </a:buClr>
              <a:buSzPts val="1800"/>
              <a:buChar char="●"/>
            </a:pPr>
            <a:r>
              <a:rPr lang="en-US" sz="1800">
                <a:solidFill>
                  <a:schemeClr val="dk2"/>
                </a:solidFill>
              </a:rPr>
              <a:t>Full details: </a:t>
            </a:r>
            <a:r>
              <a:rPr lang="en-US" sz="1400" u="sng">
                <a:solidFill>
                  <a:schemeClr val="dk2"/>
                </a:solidFill>
                <a:hlinkClick r:id="rId3"/>
              </a:rPr>
              <a:t>https://github.com/chauff/IN4325/blob/master/projectAppliedNLP.md</a:t>
            </a:r>
            <a:endParaRPr sz="1400">
              <a:solidFill>
                <a:schemeClr val="dk2"/>
              </a:solidFill>
            </a:endParaRPr>
          </a:p>
          <a:p>
            <a:pPr indent="0" lvl="0" marL="0" rtl="0" algn="l">
              <a:spcBef>
                <a:spcPts val="120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highlight>
                  <a:schemeClr val="dk2"/>
                </a:highlight>
              </a:rPr>
              <a:t>Optional s</a:t>
            </a:r>
            <a:r>
              <a:rPr lang="en-US">
                <a:solidFill>
                  <a:srgbClr val="FFFFFF"/>
                </a:solidFill>
                <a:highlight>
                  <a:schemeClr val="dk2"/>
                </a:highlight>
              </a:rPr>
              <a:t>upport hours: </a:t>
            </a:r>
            <a:r>
              <a:rPr lang="en-US">
                <a:solidFill>
                  <a:schemeClr val="dk2"/>
                </a:solidFill>
                <a:highlight>
                  <a:schemeClr val="dk2"/>
                </a:highlight>
              </a:rPr>
              <a:t>project </a:t>
            </a:r>
            <a:endParaRPr>
              <a:solidFill>
                <a:schemeClr val="dk2"/>
              </a:solidFill>
              <a:highlight>
                <a:schemeClr val="dk2"/>
              </a:highlight>
            </a:endParaRPr>
          </a:p>
        </p:txBody>
      </p:sp>
      <p:sp>
        <p:nvSpPr>
          <p:cNvPr id="235" name="Google Shape;235;p33"/>
          <p:cNvSpPr txBox="1"/>
          <p:nvPr>
            <p:ph idx="1" type="body"/>
          </p:nvPr>
        </p:nvSpPr>
        <p:spPr>
          <a:xfrm>
            <a:off x="1763106" y="1200150"/>
            <a:ext cx="7106400" cy="3486000"/>
          </a:xfrm>
          <a:prstGeom prst="rect">
            <a:avLst/>
          </a:prstGeom>
        </p:spPr>
        <p:txBody>
          <a:bodyPr anchorCtr="0" anchor="t" bIns="91425" lIns="91425" spcFirstLastPara="1" rIns="91425" wrap="square" tIns="91425">
            <a:noAutofit/>
          </a:bodyPr>
          <a:lstStyle/>
          <a:p>
            <a:pPr indent="0" lvl="0" marL="0" rtl="0" algn="l">
              <a:lnSpc>
                <a:spcPct val="80000"/>
              </a:lnSpc>
              <a:spcBef>
                <a:spcPts val="392"/>
              </a:spcBef>
              <a:spcAft>
                <a:spcPts val="0"/>
              </a:spcAft>
              <a:buNone/>
            </a:pPr>
            <a:r>
              <a:rPr lang="en-US" sz="2400">
                <a:solidFill>
                  <a:schemeClr val="dk2"/>
                </a:solidFill>
              </a:rPr>
              <a:t>Fridays 9am-11:30pm (W3.6 - 3.8)</a:t>
            </a:r>
            <a:endParaRPr sz="2400">
              <a:solidFill>
                <a:schemeClr val="dk2"/>
              </a:solidFill>
            </a:endParaRPr>
          </a:p>
          <a:p>
            <a:pPr indent="0" lvl="0" marL="0" rtl="0" algn="l">
              <a:lnSpc>
                <a:spcPct val="80000"/>
              </a:lnSpc>
              <a:spcBef>
                <a:spcPts val="392"/>
              </a:spcBef>
              <a:spcAft>
                <a:spcPts val="0"/>
              </a:spcAft>
              <a:buNone/>
            </a:pPr>
            <a:r>
              <a:t/>
            </a:r>
            <a:endParaRPr sz="2400">
              <a:solidFill>
                <a:schemeClr val="dk2"/>
              </a:solidFill>
            </a:endParaRPr>
          </a:p>
          <a:p>
            <a:pPr indent="0" lvl="0" marL="0" rtl="0" algn="l">
              <a:lnSpc>
                <a:spcPct val="80000"/>
              </a:lnSpc>
              <a:spcBef>
                <a:spcPts val="392"/>
              </a:spcBef>
              <a:spcAft>
                <a:spcPts val="0"/>
              </a:spcAft>
              <a:buNone/>
            </a:pPr>
            <a:r>
              <a:rPr i="1" lang="en-US" sz="2400">
                <a:solidFill>
                  <a:schemeClr val="dk2"/>
                </a:solidFill>
              </a:rPr>
              <a:t>Sign up for one 15 minute slot!</a:t>
            </a:r>
            <a:endParaRPr i="1" sz="2400">
              <a:solidFill>
                <a:schemeClr val="dk2"/>
              </a:solidFill>
            </a:endParaRPr>
          </a:p>
          <a:p>
            <a:pPr indent="0" lvl="0" marL="0" rtl="0" algn="l">
              <a:lnSpc>
                <a:spcPct val="80000"/>
              </a:lnSpc>
              <a:spcBef>
                <a:spcPts val="392"/>
              </a:spcBef>
              <a:spcAft>
                <a:spcPts val="0"/>
              </a:spcAft>
              <a:buNone/>
            </a:pPr>
            <a:r>
              <a:rPr i="1" lang="en-US" sz="1800">
                <a:solidFill>
                  <a:schemeClr val="dk2"/>
                </a:solidFill>
              </a:rPr>
              <a:t>Team: Oana Inel (postdoc), Shabnam Najafian (PhD), Nirmal Roy (TA)</a:t>
            </a:r>
            <a:endParaRPr i="1" sz="1800">
              <a:solidFill>
                <a:schemeClr val="dk2"/>
              </a:solidFill>
            </a:endParaRPr>
          </a:p>
          <a:p>
            <a:pPr indent="0" lvl="0" marL="0" rtl="0" algn="l">
              <a:lnSpc>
                <a:spcPct val="80000"/>
              </a:lnSpc>
              <a:spcBef>
                <a:spcPts val="392"/>
              </a:spcBef>
              <a:spcAft>
                <a:spcPts val="0"/>
              </a:spcAft>
              <a:buNone/>
            </a:pPr>
            <a:r>
              <a:t/>
            </a:r>
            <a:endParaRPr i="1" sz="2400">
              <a:solidFill>
                <a:schemeClr val="dk2"/>
              </a:solidFill>
            </a:endParaRPr>
          </a:p>
          <a:p>
            <a:pPr indent="0" lvl="0" marL="0" rtl="0" algn="l">
              <a:lnSpc>
                <a:spcPct val="80000"/>
              </a:lnSpc>
              <a:spcBef>
                <a:spcPts val="392"/>
              </a:spcBef>
              <a:spcAft>
                <a:spcPts val="0"/>
              </a:spcAft>
              <a:buNone/>
            </a:pPr>
            <a:r>
              <a:rPr lang="en-US" sz="2400">
                <a:solidFill>
                  <a:schemeClr val="dk2"/>
                </a:solidFill>
              </a:rPr>
              <a:t>Online here:</a:t>
            </a:r>
            <a:r>
              <a:rPr i="1" lang="en-US" sz="2400">
                <a:solidFill>
                  <a:schemeClr val="dk2"/>
                </a:solidFill>
              </a:rPr>
              <a:t> </a:t>
            </a:r>
            <a:r>
              <a:rPr lang="en-US" sz="2100" u="sng">
                <a:solidFill>
                  <a:schemeClr val="dk2"/>
                </a:solidFill>
                <a:hlinkClick r:id="rId3"/>
              </a:rPr>
              <a:t>https://queue.ewi.tudelft.nl/</a:t>
            </a:r>
            <a:endParaRPr i="1" sz="2100">
              <a:solidFill>
                <a:schemeClr val="dk2"/>
              </a:solidFill>
            </a:endParaRPr>
          </a:p>
          <a:p>
            <a:pPr indent="0" lvl="0" marL="0" rtl="0" algn="l">
              <a:lnSpc>
                <a:spcPct val="80000"/>
              </a:lnSpc>
              <a:spcBef>
                <a:spcPts val="392"/>
              </a:spcBef>
              <a:spcAft>
                <a:spcPts val="0"/>
              </a:spcAft>
              <a:buNone/>
            </a:pPr>
            <a:r>
              <a:t/>
            </a:r>
            <a:endParaRPr i="1" sz="2400">
              <a:solidFill>
                <a:srgbClr val="FFFFFF"/>
              </a:solidFill>
            </a:endParaRPr>
          </a:p>
          <a:p>
            <a:pPr indent="0" lvl="0" marL="0" rtl="0" algn="l">
              <a:spcBef>
                <a:spcPts val="560"/>
              </a:spcBef>
              <a:spcAft>
                <a:spcPts val="0"/>
              </a:spcAft>
              <a:buNone/>
            </a:pPr>
            <a:r>
              <a:t/>
            </a:r>
            <a:endParaRPr sz="2400">
              <a:solidFill>
                <a:srgbClr val="FFFFFF"/>
              </a:solidFill>
            </a:endParaRPr>
          </a:p>
          <a:p>
            <a:pPr indent="0" lvl="0" marL="0" rtl="0" algn="l">
              <a:spcBef>
                <a:spcPts val="560"/>
              </a:spcBef>
              <a:spcAft>
                <a:spcPts val="0"/>
              </a:spcAft>
              <a:buNone/>
            </a:pPr>
            <a:r>
              <a:t/>
            </a:r>
            <a:endParaRPr sz="2400">
              <a:solidFill>
                <a:srgbClr val="FFFFFF"/>
              </a:solidFill>
            </a:endParaRPr>
          </a:p>
        </p:txBody>
      </p:sp>
      <p:sp>
        <p:nvSpPr>
          <p:cNvPr id="236" name="Google Shape;236;p33"/>
          <p:cNvSpPr txBox="1"/>
          <p:nvPr/>
        </p:nvSpPr>
        <p:spPr>
          <a:xfrm>
            <a:off x="0" y="4829175"/>
            <a:ext cx="14001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flickr@jarbo</a:t>
            </a:r>
            <a:endParaRPr sz="1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will I learn?</a:t>
            </a:r>
            <a:endParaRPr/>
          </a:p>
        </p:txBody>
      </p:sp>
      <p:pic>
        <p:nvPicPr>
          <p:cNvPr id="243" name="Google Shape;243;p34"/>
          <p:cNvPicPr preferRelativeResize="0"/>
          <p:nvPr/>
        </p:nvPicPr>
        <p:blipFill rotWithShape="1">
          <a:blip r:embed="rId3">
            <a:alphaModFix/>
          </a:blip>
          <a:srcRect b="0" l="1337" r="15092" t="0"/>
          <a:stretch/>
        </p:blipFill>
        <p:spPr>
          <a:xfrm>
            <a:off x="1638250" y="1200150"/>
            <a:ext cx="7350300" cy="2967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ph idx="1" type="subTitle"/>
          </p:nvPr>
        </p:nvSpPr>
        <p:spPr>
          <a:xfrm>
            <a:off x="2171700" y="1396604"/>
            <a:ext cx="4800600" cy="115609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solidFill>
                  <a:schemeClr val="dk1"/>
                </a:solidFill>
                <a:latin typeface="Arial"/>
                <a:ea typeface="Arial"/>
                <a:cs typeface="Arial"/>
                <a:sym typeface="Arial"/>
              </a:rPr>
              <a:t>Part 1:</a:t>
            </a:r>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rgbClr val="A5A5A5"/>
                </a:solidFill>
                <a:latin typeface="Arial"/>
                <a:ea typeface="Arial"/>
                <a:cs typeface="Arial"/>
                <a:sym typeface="Arial"/>
              </a:rPr>
              <a:t>Administrative Issues</a:t>
            </a:r>
            <a:endParaRPr sz="1800">
              <a:solidFill>
                <a:srgbClr val="B7B7B7"/>
              </a:solidFill>
            </a:endParaRPr>
          </a:p>
          <a:p>
            <a:pPr indent="0" lvl="0" marL="0" rtl="0" algn="l">
              <a:lnSpc>
                <a:spcPct val="80000"/>
              </a:lnSpc>
              <a:spcBef>
                <a:spcPts val="360"/>
              </a:spcBef>
              <a:spcAft>
                <a:spcPts val="0"/>
              </a:spcAft>
              <a:buClr>
                <a:schemeClr val="dk2"/>
              </a:buClr>
              <a:buSzPts val="1800"/>
              <a:buFont typeface="Arial"/>
              <a:buNone/>
            </a:pPr>
            <a:r>
              <a:rPr b="1" lang="en-US" sz="1800"/>
              <a:t>Natural Language Processing Tasks</a:t>
            </a:r>
            <a:endParaRPr sz="1800">
              <a:solidFill>
                <a:srgbClr val="A5A5A5"/>
              </a:solidFil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FBFBF"/>
              </a:solidFill>
              <a:latin typeface="Arial"/>
              <a:ea typeface="Arial"/>
              <a:cs typeface="Arial"/>
              <a:sym typeface="Arial"/>
            </a:endParaRPr>
          </a:p>
        </p:txBody>
      </p:sp>
      <p:sp>
        <p:nvSpPr>
          <p:cNvPr id="249" name="Google Shape;249;p35"/>
          <p:cNvSpPr txBox="1"/>
          <p:nvPr/>
        </p:nvSpPr>
        <p:spPr>
          <a:xfrm>
            <a:off x="2171700" y="2790824"/>
            <a:ext cx="4800600" cy="919163"/>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solidFill>
                  <a:srgbClr val="B2B2B2"/>
                </a:solidFill>
                <a:latin typeface="Arial"/>
                <a:ea typeface="Arial"/>
                <a:cs typeface="Arial"/>
                <a:sym typeface="Arial"/>
              </a:rPr>
              <a:t>Part 2:</a:t>
            </a:r>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rgbClr val="B2B2B2"/>
                </a:solidFill>
                <a:latin typeface="Arial"/>
                <a:ea typeface="Arial"/>
                <a:cs typeface="Arial"/>
                <a:sym typeface="Arial"/>
              </a:rPr>
              <a:t>Terminology: Components</a:t>
            </a:r>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FBFB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After today you should be able to…</a:t>
            </a:r>
            <a:endParaRPr b="0" i="0" sz="3240" u="none" cap="none" strike="noStrike">
              <a:solidFill>
                <a:srgbClr val="00A6D6"/>
              </a:solidFill>
              <a:latin typeface="Arial"/>
              <a:ea typeface="Arial"/>
              <a:cs typeface="Arial"/>
              <a:sym typeface="Arial"/>
            </a:endParaRPr>
          </a:p>
        </p:txBody>
      </p:sp>
      <p:sp>
        <p:nvSpPr>
          <p:cNvPr id="256" name="Google Shape;256;p36"/>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Explain the function of Natural Language Processing </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Identify NLP applications</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Identify typical natural processing tasks </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Recognize typical components/sub-tasks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Natural language processing tasks</a:t>
            </a:r>
            <a:endParaRPr/>
          </a:p>
        </p:txBody>
      </p:sp>
      <p:sp>
        <p:nvSpPr>
          <p:cNvPr id="263" name="Google Shape;263;p37"/>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1" i="0" lang="en-US" sz="2800" u="none" cap="none" strike="noStrike">
                <a:solidFill>
                  <a:schemeClr val="dk1"/>
                </a:solidFill>
                <a:latin typeface="Arial"/>
                <a:ea typeface="Arial"/>
                <a:cs typeface="Arial"/>
                <a:sym typeface="Arial"/>
              </a:rPr>
              <a:t>Easy: </a:t>
            </a:r>
            <a:r>
              <a:rPr b="0" i="0" lang="en-US" sz="2800" u="none" cap="none" strike="noStrike">
                <a:solidFill>
                  <a:schemeClr val="dk1"/>
                </a:solidFill>
                <a:latin typeface="Arial"/>
                <a:ea typeface="Arial"/>
                <a:cs typeface="Arial"/>
                <a:sym typeface="Arial"/>
              </a:rPr>
              <a:t>spell checking, keyword search, finding synonyms</a:t>
            </a:r>
            <a:endParaRPr/>
          </a:p>
          <a:p>
            <a:pPr indent="-342900" lvl="0" marL="342900" marR="0" rtl="0" algn="l">
              <a:spcBef>
                <a:spcPts val="560"/>
              </a:spcBef>
              <a:spcAft>
                <a:spcPts val="0"/>
              </a:spcAft>
              <a:buClr>
                <a:srgbClr val="00A6D6"/>
              </a:buClr>
              <a:buSzPts val="2800"/>
              <a:buFont typeface="Arial"/>
              <a:buChar char="•"/>
            </a:pPr>
            <a:r>
              <a:rPr b="1" i="0" lang="en-US" sz="2800" u="none" cap="none" strike="noStrike">
                <a:solidFill>
                  <a:schemeClr val="dk1"/>
                </a:solidFill>
                <a:latin typeface="Arial"/>
                <a:ea typeface="Arial"/>
                <a:cs typeface="Arial"/>
                <a:sym typeface="Arial"/>
              </a:rPr>
              <a:t>Medium: </a:t>
            </a:r>
            <a:r>
              <a:rPr b="0" i="0" lang="en-US" sz="2800" u="none" cap="none" strike="noStrike">
                <a:solidFill>
                  <a:schemeClr val="dk1"/>
                </a:solidFill>
                <a:latin typeface="Arial"/>
                <a:ea typeface="Arial"/>
                <a:cs typeface="Arial"/>
                <a:sym typeface="Arial"/>
              </a:rPr>
              <a:t>information extraction, </a:t>
            </a:r>
            <a:r>
              <a:rPr b="0" i="0" lang="en-US" sz="2800" u="none" cap="none" strike="noStrike">
                <a:solidFill>
                  <a:schemeClr val="dk2"/>
                </a:solidFill>
                <a:latin typeface="Arial"/>
                <a:ea typeface="Arial"/>
                <a:cs typeface="Arial"/>
                <a:sym typeface="Arial"/>
              </a:rPr>
              <a:t>summarization</a:t>
            </a:r>
            <a:r>
              <a:rPr b="0" i="0" lang="en-US" sz="2800" u="none" cap="none" strike="noStrike">
                <a:solidFill>
                  <a:schemeClr val="dk1"/>
                </a:solidFill>
                <a:latin typeface="Arial"/>
                <a:ea typeface="Arial"/>
                <a:cs typeface="Arial"/>
                <a:sym typeface="Arial"/>
              </a:rPr>
              <a:t>, </a:t>
            </a:r>
            <a:r>
              <a:rPr b="0" i="0" lang="en-US" sz="2800" u="none" cap="none" strike="noStrike">
                <a:solidFill>
                  <a:schemeClr val="dk2"/>
                </a:solidFill>
                <a:latin typeface="Arial"/>
                <a:ea typeface="Arial"/>
                <a:cs typeface="Arial"/>
                <a:sym typeface="Arial"/>
              </a:rPr>
              <a:t>stance detection</a:t>
            </a:r>
            <a:endParaRPr/>
          </a:p>
          <a:p>
            <a:pPr indent="-342900" lvl="0" marL="342900" marR="0" rtl="0" algn="l">
              <a:spcBef>
                <a:spcPts val="560"/>
              </a:spcBef>
              <a:spcAft>
                <a:spcPts val="0"/>
              </a:spcAft>
              <a:buClr>
                <a:srgbClr val="00A6D6"/>
              </a:buClr>
              <a:buSzPts val="2800"/>
              <a:buFont typeface="Arial"/>
              <a:buChar char="•"/>
            </a:pPr>
            <a:r>
              <a:rPr b="1" i="0" lang="en-US" sz="2800" u="none" cap="none" strike="noStrike">
                <a:solidFill>
                  <a:schemeClr val="dk1"/>
                </a:solidFill>
                <a:latin typeface="Arial"/>
                <a:ea typeface="Arial"/>
                <a:cs typeface="Arial"/>
                <a:sym typeface="Arial"/>
              </a:rPr>
              <a:t>Hard: </a:t>
            </a:r>
            <a:r>
              <a:rPr b="0" i="0" lang="en-US" sz="2800" u="none" cap="none" strike="noStrike">
                <a:solidFill>
                  <a:schemeClr val="dk2"/>
                </a:solidFill>
                <a:latin typeface="Arial"/>
                <a:ea typeface="Arial"/>
                <a:cs typeface="Arial"/>
                <a:sym typeface="Arial"/>
              </a:rPr>
              <a:t>sentiment analysis</a:t>
            </a:r>
            <a:r>
              <a:rPr b="1" i="0"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Arial"/>
                <a:ea typeface="Arial"/>
                <a:cs typeface="Arial"/>
                <a:sym typeface="Arial"/>
              </a:rPr>
              <a:t>machine translation, co-reference, </a:t>
            </a:r>
            <a:r>
              <a:rPr b="0" i="0" lang="en-US" sz="2800" u="none" cap="none" strike="noStrike">
                <a:solidFill>
                  <a:schemeClr val="dk2"/>
                </a:solidFill>
                <a:latin typeface="Arial"/>
                <a:ea typeface="Arial"/>
                <a:cs typeface="Arial"/>
                <a:sym typeface="Arial"/>
              </a:rPr>
              <a:t>question answering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Question Answering: IBM’s Watson</a:t>
            </a:r>
            <a:endParaRPr/>
          </a:p>
        </p:txBody>
      </p:sp>
      <p:sp>
        <p:nvSpPr>
          <p:cNvPr id="270" name="Google Shape;270;p38"/>
          <p:cNvSpPr txBox="1"/>
          <p:nvPr>
            <p:ph idx="1" type="body"/>
          </p:nvPr>
        </p:nvSpPr>
        <p:spPr>
          <a:xfrm>
            <a:off x="1657350" y="1352550"/>
            <a:ext cx="7105650" cy="33337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Won Jeopardy on February 16, 2011!</a:t>
            </a:r>
            <a:endParaRPr/>
          </a:p>
          <a:p>
            <a:pPr indent="-165100" lvl="0" marL="342900" marR="0" rtl="0" algn="l">
              <a:spcBef>
                <a:spcPts val="560"/>
              </a:spcBef>
              <a:spcAft>
                <a:spcPts val="0"/>
              </a:spcAft>
              <a:buClr>
                <a:srgbClr val="00A6D6"/>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271" name="Google Shape;271;p38"/>
          <p:cNvSpPr/>
          <p:nvPr/>
        </p:nvSpPr>
        <p:spPr>
          <a:xfrm>
            <a:off x="1763106" y="2038350"/>
            <a:ext cx="3875694" cy="2008598"/>
          </a:xfrm>
          <a:prstGeom prst="rect">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William Wilkinson’s </a:t>
            </a:r>
            <a:endParaRPr/>
          </a:p>
          <a:p>
            <a:pPr indent="0" lvl="0" marL="0" marR="0" rtl="0" algn="ctr">
              <a:spcBef>
                <a:spcPts val="0"/>
              </a:spcBef>
              <a:spcAft>
                <a:spcPts val="0"/>
              </a:spcAft>
              <a:buNone/>
            </a:pPr>
            <a:r>
              <a:rPr i="1" lang="en-US" sz="2000">
                <a:solidFill>
                  <a:schemeClr val="lt1"/>
                </a:solidFill>
                <a:latin typeface="Arial"/>
                <a:ea typeface="Arial"/>
                <a:cs typeface="Arial"/>
                <a:sym typeface="Arial"/>
              </a:rPr>
              <a:t>“An account of the principalities of</a:t>
            </a:r>
            <a:br>
              <a:rPr i="1" lang="en-US" sz="2000">
                <a:solidFill>
                  <a:schemeClr val="lt1"/>
                </a:solidFill>
                <a:latin typeface="Arial"/>
                <a:ea typeface="Arial"/>
                <a:cs typeface="Arial"/>
                <a:sym typeface="Arial"/>
              </a:rPr>
            </a:br>
            <a:r>
              <a:rPr i="1" lang="en-US" sz="2000">
                <a:solidFill>
                  <a:schemeClr val="lt1"/>
                </a:solidFill>
                <a:latin typeface="Arial"/>
                <a:ea typeface="Arial"/>
                <a:cs typeface="Arial"/>
                <a:sym typeface="Arial"/>
              </a:rPr>
              <a:t>Wallachia and Moldovia”</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inspired this author’s</a:t>
            </a:r>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most famous novel</a:t>
            </a:r>
            <a:endParaRPr/>
          </a:p>
        </p:txBody>
      </p:sp>
      <p:sp>
        <p:nvSpPr>
          <p:cNvPr id="272" name="Google Shape;272;p38"/>
          <p:cNvSpPr txBox="1"/>
          <p:nvPr/>
        </p:nvSpPr>
        <p:spPr>
          <a:xfrm>
            <a:off x="7185990" y="2885692"/>
            <a:ext cx="172941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Bram Stoker</a:t>
            </a:r>
            <a:endParaRPr/>
          </a:p>
        </p:txBody>
      </p:sp>
      <p:sp>
        <p:nvSpPr>
          <p:cNvPr id="273" name="Google Shape;273;p38"/>
          <p:cNvSpPr/>
          <p:nvPr/>
        </p:nvSpPr>
        <p:spPr>
          <a:xfrm>
            <a:off x="5943600" y="2800350"/>
            <a:ext cx="1143000" cy="533400"/>
          </a:xfrm>
          <a:prstGeom prst="rightArrow">
            <a:avLst>
              <a:gd fmla="val 50000" name="adj1"/>
              <a:gd fmla="val 50000" name="adj2"/>
            </a:avLst>
          </a:prstGeom>
          <a:solidFill>
            <a:schemeClr val="dk1"/>
          </a:solid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Information Extraction</a:t>
            </a:r>
            <a:endParaRPr/>
          </a:p>
        </p:txBody>
      </p:sp>
      <p:sp>
        <p:nvSpPr>
          <p:cNvPr id="279" name="Google Shape;279;p39"/>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A6D6"/>
              </a:buClr>
              <a:buSzPts val="2590"/>
              <a:buFont typeface="Arial"/>
              <a:buNone/>
            </a:pPr>
            <a:r>
              <a:rPr b="0" i="0" lang="en-US" sz="2590" u="none" cap="none" strike="noStrike">
                <a:solidFill>
                  <a:srgbClr val="A5A5A5"/>
                </a:solidFill>
                <a:latin typeface="Arial"/>
                <a:ea typeface="Arial"/>
                <a:cs typeface="Arial"/>
                <a:sym typeface="Arial"/>
              </a:rPr>
              <a:t>Subject: </a:t>
            </a:r>
            <a:r>
              <a:rPr b="1" i="0" lang="en-US" sz="2590" u="none" cap="none" strike="noStrike">
                <a:solidFill>
                  <a:schemeClr val="dk1"/>
                </a:solidFill>
                <a:latin typeface="Arial"/>
                <a:ea typeface="Arial"/>
                <a:cs typeface="Arial"/>
                <a:sym typeface="Arial"/>
              </a:rPr>
              <a:t>curriculum meeting</a:t>
            </a:r>
            <a:endParaRPr/>
          </a:p>
          <a:p>
            <a:pPr indent="0" lvl="0" marL="0" marR="0" rtl="0" algn="l">
              <a:lnSpc>
                <a:spcPct val="90000"/>
              </a:lnSpc>
              <a:spcBef>
                <a:spcPts val="518"/>
              </a:spcBef>
              <a:spcAft>
                <a:spcPts val="0"/>
              </a:spcAft>
              <a:buClr>
                <a:srgbClr val="00A6D6"/>
              </a:buClr>
              <a:buSzPts val="2590"/>
              <a:buFont typeface="Arial"/>
              <a:buNone/>
            </a:pPr>
            <a:r>
              <a:rPr b="0" i="0" lang="en-US" sz="2590" u="none" cap="none" strike="noStrike">
                <a:solidFill>
                  <a:srgbClr val="A5A5A5"/>
                </a:solidFill>
                <a:latin typeface="Arial"/>
                <a:ea typeface="Arial"/>
                <a:cs typeface="Arial"/>
                <a:sym typeface="Arial"/>
              </a:rPr>
              <a:t>Date: </a:t>
            </a:r>
            <a:r>
              <a:rPr b="0" i="0" lang="en-US" sz="2590" u="none" cap="none" strike="noStrike">
                <a:solidFill>
                  <a:schemeClr val="dk1"/>
                </a:solidFill>
                <a:latin typeface="Arial"/>
                <a:ea typeface="Arial"/>
                <a:cs typeface="Arial"/>
                <a:sym typeface="Arial"/>
              </a:rPr>
              <a:t>January 15, 201</a:t>
            </a:r>
            <a:r>
              <a:rPr lang="en-US" sz="2590"/>
              <a:t>9</a:t>
            </a:r>
            <a:endParaRPr/>
          </a:p>
          <a:p>
            <a:pPr indent="0" lvl="0" marL="0" marR="0" rtl="0" algn="l">
              <a:lnSpc>
                <a:spcPct val="90000"/>
              </a:lnSpc>
              <a:spcBef>
                <a:spcPts val="518"/>
              </a:spcBef>
              <a:spcAft>
                <a:spcPts val="0"/>
              </a:spcAft>
              <a:buClr>
                <a:srgbClr val="00A6D6"/>
              </a:buClr>
              <a:buSzPts val="2590"/>
              <a:buFont typeface="Arial"/>
              <a:buNone/>
            </a:pPr>
            <a:r>
              <a:rPr b="0" i="0" lang="en-US" sz="2590" u="none" cap="none" strike="noStrike">
                <a:solidFill>
                  <a:srgbClr val="A5A5A5"/>
                </a:solidFill>
                <a:latin typeface="Arial"/>
                <a:ea typeface="Arial"/>
                <a:cs typeface="Arial"/>
                <a:sym typeface="Arial"/>
              </a:rPr>
              <a:t>To: </a:t>
            </a:r>
            <a:r>
              <a:rPr b="0" i="0" lang="en-US" sz="2590" u="none" cap="none" strike="noStrike">
                <a:solidFill>
                  <a:schemeClr val="dk1"/>
                </a:solidFill>
                <a:latin typeface="Arial"/>
                <a:ea typeface="Arial"/>
                <a:cs typeface="Arial"/>
                <a:sym typeface="Arial"/>
              </a:rPr>
              <a:t>Claudia Hauff</a:t>
            </a:r>
            <a:endParaRPr b="0" i="0" sz="2590" u="none" cap="none" strike="noStrike">
              <a:solidFill>
                <a:schemeClr val="dk1"/>
              </a:solidFill>
              <a:latin typeface="Arial"/>
              <a:ea typeface="Arial"/>
              <a:cs typeface="Arial"/>
              <a:sym typeface="Arial"/>
            </a:endParaRPr>
          </a:p>
          <a:p>
            <a:pPr indent="0" lvl="0" marL="0" marR="0" rtl="0" algn="l">
              <a:lnSpc>
                <a:spcPct val="90000"/>
              </a:lnSpc>
              <a:spcBef>
                <a:spcPts val="518"/>
              </a:spcBef>
              <a:spcAft>
                <a:spcPts val="0"/>
              </a:spcAft>
              <a:buClr>
                <a:srgbClr val="00A6D6"/>
              </a:buClr>
              <a:buSzPts val="2590"/>
              <a:buFont typeface="Arial"/>
              <a:buNone/>
            </a:pPr>
            <a:r>
              <a:t/>
            </a:r>
            <a:endParaRPr b="0" i="0" sz="2590" u="none" cap="none" strike="noStrike">
              <a:solidFill>
                <a:schemeClr val="dk1"/>
              </a:solidFill>
              <a:latin typeface="Arial"/>
              <a:ea typeface="Arial"/>
              <a:cs typeface="Arial"/>
              <a:sym typeface="Arial"/>
            </a:endParaRPr>
          </a:p>
          <a:p>
            <a:pPr indent="0" lvl="0" marL="0" marR="0" rtl="0" algn="l">
              <a:lnSpc>
                <a:spcPct val="90000"/>
              </a:lnSpc>
              <a:spcBef>
                <a:spcPts val="518"/>
              </a:spcBef>
              <a:spcAft>
                <a:spcPts val="0"/>
              </a:spcAft>
              <a:buClr>
                <a:srgbClr val="00A6D6"/>
              </a:buClr>
              <a:buSzPts val="2590"/>
              <a:buFont typeface="Arial"/>
              <a:buNone/>
            </a:pPr>
            <a:r>
              <a:rPr b="0" i="0" lang="en-US" sz="2590" u="none" cap="none" strike="noStrike">
                <a:solidFill>
                  <a:schemeClr val="dk1"/>
                </a:solidFill>
                <a:latin typeface="Arial"/>
                <a:ea typeface="Arial"/>
                <a:cs typeface="Arial"/>
                <a:sym typeface="Arial"/>
              </a:rPr>
              <a:t>Hi Claudia, we’ve now scheduled the curriculum meeting.</a:t>
            </a:r>
            <a:endParaRPr/>
          </a:p>
          <a:p>
            <a:pPr indent="0" lvl="0" marL="0" marR="0" rtl="0" algn="l">
              <a:lnSpc>
                <a:spcPct val="90000"/>
              </a:lnSpc>
              <a:spcBef>
                <a:spcPts val="518"/>
              </a:spcBef>
              <a:spcAft>
                <a:spcPts val="0"/>
              </a:spcAft>
              <a:buClr>
                <a:srgbClr val="00A6D6"/>
              </a:buClr>
              <a:buSzPts val="2590"/>
              <a:buFont typeface="Arial"/>
              <a:buNone/>
            </a:pPr>
            <a:r>
              <a:rPr b="0" i="0" lang="en-US" sz="2590" u="none" cap="none" strike="noStrike">
                <a:solidFill>
                  <a:schemeClr val="dk1"/>
                </a:solidFill>
                <a:latin typeface="Arial"/>
                <a:ea typeface="Arial"/>
                <a:cs typeface="Arial"/>
                <a:sym typeface="Arial"/>
              </a:rPr>
              <a:t>It will be in 4.900 tomorrow from 10:00-11:30.</a:t>
            </a:r>
            <a:endParaRPr/>
          </a:p>
          <a:p>
            <a:pPr indent="0" lvl="0" marL="0" marR="0" rtl="0" algn="l">
              <a:lnSpc>
                <a:spcPct val="90000"/>
              </a:lnSpc>
              <a:spcBef>
                <a:spcPts val="518"/>
              </a:spcBef>
              <a:spcAft>
                <a:spcPts val="0"/>
              </a:spcAft>
              <a:buClr>
                <a:srgbClr val="00A6D6"/>
              </a:buClr>
              <a:buSzPts val="2590"/>
              <a:buFont typeface="Arial"/>
              <a:buNone/>
            </a:pPr>
            <a:r>
              <a:rPr b="0" i="0" lang="en-US" sz="2590" u="none" cap="none" strike="noStrike">
                <a:solidFill>
                  <a:schemeClr val="dk1"/>
                </a:solidFill>
                <a:latin typeface="Arial"/>
                <a:ea typeface="Arial"/>
                <a:cs typeface="Arial"/>
                <a:sym typeface="Arial"/>
              </a:rPr>
              <a:t>-Nava</a:t>
            </a:r>
            <a:endParaRPr/>
          </a:p>
        </p:txBody>
      </p:sp>
      <p:cxnSp>
        <p:nvCxnSpPr>
          <p:cNvPr id="280" name="Google Shape;280;p39"/>
          <p:cNvCxnSpPr/>
          <p:nvPr/>
        </p:nvCxnSpPr>
        <p:spPr>
          <a:xfrm>
            <a:off x="381000" y="2724150"/>
            <a:ext cx="8534400" cy="0"/>
          </a:xfrm>
          <a:prstGeom prst="straightConnector1">
            <a:avLst/>
          </a:prstGeom>
          <a:gradFill>
            <a:gsLst>
              <a:gs pos="0">
                <a:srgbClr val="A50021"/>
              </a:gs>
              <a:gs pos="100000">
                <a:schemeClr val="dk1"/>
              </a:gs>
            </a:gsLst>
            <a:lin ang="0" scaled="0"/>
          </a:gradFill>
          <a:ln cap="flat" cmpd="sng" w="9525">
            <a:solidFill>
              <a:srgbClr val="A5A5A5"/>
            </a:solidFill>
            <a:prstDash val="solid"/>
            <a:miter lim="800000"/>
            <a:headEnd len="sm" w="sm" type="none"/>
            <a:tailEnd len="sm" w="sm" type="none"/>
          </a:ln>
        </p:spPr>
      </p:cxnSp>
      <p:sp>
        <p:nvSpPr>
          <p:cNvPr id="281" name="Google Shape;281;p39"/>
          <p:cNvSpPr/>
          <p:nvPr/>
        </p:nvSpPr>
        <p:spPr>
          <a:xfrm>
            <a:off x="1763099" y="3921253"/>
            <a:ext cx="6963000" cy="457200"/>
          </a:xfrm>
          <a:prstGeom prst="rect">
            <a:avLst/>
          </a:prstGeom>
          <a:noFill/>
          <a:ln cap="flat" cmpd="sng" w="9525">
            <a:solidFill>
              <a:srgbClr val="3366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282" name="Google Shape;282;p39"/>
          <p:cNvSpPr/>
          <p:nvPr/>
        </p:nvSpPr>
        <p:spPr>
          <a:xfrm>
            <a:off x="4147240" y="4194572"/>
            <a:ext cx="4495800" cy="533400"/>
          </a:xfrm>
          <a:prstGeom prst="roundRect">
            <a:avLst>
              <a:gd fmla="val 16667" name="adj"/>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283" name="Google Shape;283;p39"/>
          <p:cNvSpPr/>
          <p:nvPr/>
        </p:nvSpPr>
        <p:spPr>
          <a:xfrm>
            <a:off x="4147240" y="4280324"/>
            <a:ext cx="4495800" cy="381000"/>
          </a:xfrm>
          <a:prstGeom prst="rect">
            <a:avLst/>
          </a:prstGeom>
          <a:solidFill>
            <a:srgbClr val="0000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Lucida Sans"/>
              <a:buNone/>
            </a:pPr>
            <a:r>
              <a:rPr lang="en-US" sz="1800">
                <a:solidFill>
                  <a:schemeClr val="lt1"/>
                </a:solidFill>
                <a:latin typeface="Lucida Sans"/>
                <a:ea typeface="Lucida Sans"/>
                <a:cs typeface="Lucida Sans"/>
                <a:sym typeface="Lucida Sans"/>
              </a:rPr>
              <a:t> Create new Calendar entry</a:t>
            </a:r>
            <a:endParaRPr b="0" i="0" sz="2400" u="none" cap="none" strike="noStrike">
              <a:solidFill>
                <a:schemeClr val="lt1"/>
              </a:solidFill>
              <a:latin typeface="Lucida Sans"/>
              <a:ea typeface="Lucida Sans"/>
              <a:cs typeface="Lucida Sans"/>
              <a:sym typeface="Lucida Sans"/>
            </a:endParaRPr>
          </a:p>
        </p:txBody>
      </p:sp>
      <p:sp>
        <p:nvSpPr>
          <p:cNvPr id="284" name="Google Shape;284;p39"/>
          <p:cNvSpPr/>
          <p:nvPr/>
        </p:nvSpPr>
        <p:spPr>
          <a:xfrm>
            <a:off x="5572125" y="590550"/>
            <a:ext cx="3571875" cy="1847850"/>
          </a:xfrm>
          <a:prstGeom prst="roundRect">
            <a:avLst>
              <a:gd fmla="val 16667" name="adj"/>
            </a:avLst>
          </a:prstGeom>
          <a:solidFill>
            <a:schemeClr val="dk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Lucida Sans"/>
              <a:buNone/>
            </a:pPr>
            <a:r>
              <a:rPr b="1" lang="en-US" sz="1800">
                <a:solidFill>
                  <a:schemeClr val="dk1"/>
                </a:solidFill>
                <a:latin typeface="Lucida Sans"/>
                <a:ea typeface="Lucida Sans"/>
                <a:cs typeface="Lucida Sans"/>
                <a:sym typeface="Lucida Sans"/>
              </a:rPr>
              <a:t>Event:  </a:t>
            </a:r>
            <a:r>
              <a:rPr lang="en-US" sz="1800">
                <a:solidFill>
                  <a:schemeClr val="dk1"/>
                </a:solidFill>
                <a:latin typeface="Lucida Sans"/>
                <a:ea typeface="Lucida Sans"/>
                <a:cs typeface="Lucida Sans"/>
                <a:sym typeface="Lucida Sans"/>
              </a:rPr>
              <a:t>Curriculum mtg</a:t>
            </a:r>
            <a:endParaRPr sz="1800">
              <a:solidFill>
                <a:schemeClr val="dk1"/>
              </a:solidFill>
              <a:latin typeface="Lucida Sans"/>
              <a:ea typeface="Lucida Sans"/>
              <a:cs typeface="Lucida Sans"/>
              <a:sym typeface="Lucida Sans"/>
            </a:endParaRPr>
          </a:p>
          <a:p>
            <a:pPr indent="0" lvl="0" marL="0" marR="0" rtl="0" algn="l">
              <a:lnSpc>
                <a:spcPct val="100000"/>
              </a:lnSpc>
              <a:spcBef>
                <a:spcPts val="0"/>
              </a:spcBef>
              <a:spcAft>
                <a:spcPts val="0"/>
              </a:spcAft>
              <a:buClr>
                <a:schemeClr val="dk1"/>
              </a:buClr>
              <a:buSzPts val="1800"/>
              <a:buFont typeface="Lucida Sans"/>
              <a:buNone/>
            </a:pPr>
            <a:r>
              <a:rPr b="1" i="0" lang="en-US" sz="1800" u="none" cap="none" strike="noStrike">
                <a:solidFill>
                  <a:schemeClr val="dk1"/>
                </a:solidFill>
                <a:latin typeface="Lucida Sans"/>
                <a:ea typeface="Lucida Sans"/>
                <a:cs typeface="Lucida Sans"/>
                <a:sym typeface="Lucida Sans"/>
              </a:rPr>
              <a:t>Date:   </a:t>
            </a:r>
            <a:r>
              <a:rPr b="0" i="0" lang="en-US" sz="1800" u="none" cap="none" strike="noStrike">
                <a:solidFill>
                  <a:schemeClr val="dk1"/>
                </a:solidFill>
                <a:latin typeface="Lucida Sans"/>
                <a:ea typeface="Lucida Sans"/>
                <a:cs typeface="Lucida Sans"/>
                <a:sym typeface="Lucida Sans"/>
              </a:rPr>
              <a:t>Jan-16-201</a:t>
            </a:r>
            <a:r>
              <a:rPr lang="en-US" sz="1800">
                <a:solidFill>
                  <a:schemeClr val="dk1"/>
                </a:solidFill>
                <a:latin typeface="Lucida Sans"/>
                <a:ea typeface="Lucida Sans"/>
                <a:cs typeface="Lucida Sans"/>
                <a:sym typeface="Lucida Sans"/>
              </a:rPr>
              <a:t>9</a:t>
            </a:r>
            <a:endParaRPr/>
          </a:p>
          <a:p>
            <a:pPr indent="0" lvl="0" marL="0" marR="0" rtl="0" algn="l">
              <a:lnSpc>
                <a:spcPct val="100000"/>
              </a:lnSpc>
              <a:spcBef>
                <a:spcPts val="0"/>
              </a:spcBef>
              <a:spcAft>
                <a:spcPts val="0"/>
              </a:spcAft>
              <a:buClr>
                <a:schemeClr val="dk1"/>
              </a:buClr>
              <a:buSzPts val="1800"/>
              <a:buFont typeface="Lucida Sans"/>
              <a:buNone/>
            </a:pPr>
            <a:r>
              <a:rPr b="1" lang="en-US" sz="1800">
                <a:solidFill>
                  <a:schemeClr val="dk1"/>
                </a:solidFill>
                <a:latin typeface="Lucida Sans"/>
                <a:ea typeface="Lucida Sans"/>
                <a:cs typeface="Lucida Sans"/>
                <a:sym typeface="Lucida Sans"/>
              </a:rPr>
              <a:t>Start:   </a:t>
            </a:r>
            <a:r>
              <a:rPr lang="en-US" sz="1800">
                <a:solidFill>
                  <a:schemeClr val="dk1"/>
                </a:solidFill>
                <a:latin typeface="Lucida Sans"/>
                <a:ea typeface="Lucida Sans"/>
                <a:cs typeface="Lucida Sans"/>
                <a:sym typeface="Lucida Sans"/>
              </a:rPr>
              <a:t>10:00am</a:t>
            </a:r>
            <a:endParaRPr/>
          </a:p>
          <a:p>
            <a:pPr indent="0" lvl="0" marL="0" marR="0" rtl="0" algn="l">
              <a:lnSpc>
                <a:spcPct val="100000"/>
              </a:lnSpc>
              <a:spcBef>
                <a:spcPts val="0"/>
              </a:spcBef>
              <a:spcAft>
                <a:spcPts val="0"/>
              </a:spcAft>
              <a:buClr>
                <a:schemeClr val="dk1"/>
              </a:buClr>
              <a:buSzPts val="1800"/>
              <a:buFont typeface="Lucida Sans"/>
              <a:buNone/>
            </a:pPr>
            <a:r>
              <a:rPr b="1" i="0" lang="en-US" sz="1800" u="none" cap="none" strike="noStrike">
                <a:solidFill>
                  <a:schemeClr val="dk1"/>
                </a:solidFill>
                <a:latin typeface="Lucida Sans"/>
                <a:ea typeface="Lucida Sans"/>
                <a:cs typeface="Lucida Sans"/>
                <a:sym typeface="Lucida Sans"/>
              </a:rPr>
              <a:t>End:</a:t>
            </a:r>
            <a:r>
              <a:rPr b="1" i="0" lang="en-US" sz="1800" u="none" cap="none" strike="noStrike">
                <a:solidFill>
                  <a:schemeClr val="dk1"/>
                </a:solidFill>
                <a:latin typeface="Lucida Sans"/>
                <a:ea typeface="Lucida Sans"/>
                <a:cs typeface="Lucida Sans"/>
                <a:sym typeface="Lucida Sans"/>
              </a:rPr>
              <a:t>    </a:t>
            </a:r>
            <a:r>
              <a:rPr b="0" i="0" lang="en-US" sz="1800" u="none" cap="none" strike="noStrike">
                <a:solidFill>
                  <a:schemeClr val="dk1"/>
                </a:solidFill>
                <a:latin typeface="Lucida Sans"/>
                <a:ea typeface="Lucida Sans"/>
                <a:cs typeface="Lucida Sans"/>
                <a:sym typeface="Lucida Sans"/>
              </a:rPr>
              <a:t>11:30am</a:t>
            </a:r>
            <a:endParaRPr/>
          </a:p>
          <a:p>
            <a:pPr indent="0" lvl="0" marL="0" marR="0" rtl="0" algn="l">
              <a:spcBef>
                <a:spcPts val="0"/>
              </a:spcBef>
              <a:spcAft>
                <a:spcPts val="0"/>
              </a:spcAft>
              <a:buNone/>
            </a:pPr>
            <a:r>
              <a:rPr b="1" lang="en-US" sz="1800">
                <a:solidFill>
                  <a:schemeClr val="dk1"/>
                </a:solidFill>
                <a:latin typeface="Lucida Sans"/>
                <a:ea typeface="Lucida Sans"/>
                <a:cs typeface="Lucida Sans"/>
                <a:sym typeface="Lucida Sans"/>
              </a:rPr>
              <a:t>Where</a:t>
            </a:r>
            <a:r>
              <a:rPr b="1" lang="en-US" sz="1800">
                <a:solidFill>
                  <a:schemeClr val="dk1"/>
                </a:solidFill>
                <a:latin typeface="Lucida Sans"/>
                <a:ea typeface="Lucida Sans"/>
                <a:cs typeface="Lucida Sans"/>
                <a:sym typeface="Lucida Sans"/>
              </a:rPr>
              <a:t>:</a:t>
            </a:r>
            <a:r>
              <a:rPr b="1" lang="en-US" sz="1800">
                <a:solidFill>
                  <a:schemeClr val="dk1"/>
                </a:solidFill>
                <a:latin typeface="Lucida Sans"/>
                <a:ea typeface="Lucida Sans"/>
                <a:cs typeface="Lucida Sans"/>
                <a:sym typeface="Lucida Sans"/>
              </a:rPr>
              <a:t> </a:t>
            </a:r>
            <a:r>
              <a:rPr lang="en-US" sz="1800">
                <a:solidFill>
                  <a:schemeClr val="dk1"/>
                </a:solidFill>
                <a:latin typeface="Arial"/>
                <a:ea typeface="Arial"/>
                <a:cs typeface="Arial"/>
                <a:sym typeface="Arial"/>
              </a:rPr>
              <a:t>4.900</a:t>
            </a:r>
            <a:endParaRPr b="0" i="0" sz="1800" u="none" cap="none" strike="noStrike">
              <a:solidFill>
                <a:schemeClr val="dk1"/>
              </a:solidFill>
              <a:latin typeface="Lucida Sans"/>
              <a:ea typeface="Lucida Sans"/>
              <a:cs typeface="Lucida Sans"/>
              <a:sym typeface="Lucida Sans"/>
            </a:endParaRPr>
          </a:p>
        </p:txBody>
      </p:sp>
      <p:sp>
        <p:nvSpPr>
          <p:cNvPr id="285" name="Google Shape;285;p39"/>
          <p:cNvSpPr/>
          <p:nvPr/>
        </p:nvSpPr>
        <p:spPr>
          <a:xfrm rot="5400000">
            <a:off x="8421290" y="3848128"/>
            <a:ext cx="304800" cy="304800"/>
          </a:xfrm>
          <a:custGeom>
            <a:rect b="b" l="l" r="r" t="t"/>
            <a:pathLst>
              <a:path extrusionOk="0" h="120000" w="120000">
                <a:moveTo>
                  <a:pt x="0" y="0"/>
                </a:moveTo>
                <a:lnTo>
                  <a:pt x="120000" y="0"/>
                </a:lnTo>
                <a:lnTo>
                  <a:pt x="120000" y="120000"/>
                </a:lnTo>
                <a:lnTo>
                  <a:pt x="0" y="120000"/>
                </a:lnTo>
                <a:close/>
                <a:moveTo>
                  <a:pt x="105000" y="60000"/>
                </a:moveTo>
                <a:lnTo>
                  <a:pt x="15000" y="15000"/>
                </a:lnTo>
                <a:lnTo>
                  <a:pt x="15000" y="105000"/>
                </a:lnTo>
                <a:close/>
              </a:path>
              <a:path extrusionOk="0" fill="darken" h="120000" w="120000">
                <a:moveTo>
                  <a:pt x="105000" y="60000"/>
                </a:moveTo>
                <a:lnTo>
                  <a:pt x="15000" y="15000"/>
                </a:lnTo>
                <a:lnTo>
                  <a:pt x="15000" y="105000"/>
                </a:lnTo>
                <a:close/>
              </a:path>
              <a:path extrusionOk="0" fill="none" h="120000" w="120000">
                <a:moveTo>
                  <a:pt x="105000" y="60000"/>
                </a:moveTo>
                <a:lnTo>
                  <a:pt x="15000" y="105000"/>
                </a:lnTo>
                <a:lnTo>
                  <a:pt x="15000" y="15000"/>
                </a:lnTo>
                <a:close/>
              </a:path>
              <a:path extrusionOk="0" fill="none" h="120000" w="120000">
                <a:moveTo>
                  <a:pt x="0" y="0"/>
                </a:moveTo>
                <a:lnTo>
                  <a:pt x="120000" y="0"/>
                </a:lnTo>
                <a:lnTo>
                  <a:pt x="120000" y="120000"/>
                </a:lnTo>
                <a:lnTo>
                  <a:pt x="0" y="120000"/>
                </a:lnTo>
                <a:close/>
              </a:path>
            </a:pathLst>
          </a:custGeom>
          <a:solidFill>
            <a:srgbClr val="F4A1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1895474" y="57150"/>
            <a:ext cx="7248525" cy="7429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Sentiment Analysis</a:t>
            </a:r>
            <a:endParaRPr/>
          </a:p>
        </p:txBody>
      </p:sp>
      <p:sp>
        <p:nvSpPr>
          <p:cNvPr id="291" name="Google Shape;291;p40"/>
          <p:cNvSpPr txBox="1"/>
          <p:nvPr>
            <p:ph idx="1" type="body"/>
          </p:nvPr>
        </p:nvSpPr>
        <p:spPr>
          <a:xfrm>
            <a:off x="1981200" y="2973751"/>
            <a:ext cx="7162800" cy="2152650"/>
          </a:xfrm>
          <a:prstGeom prst="rect">
            <a:avLst/>
          </a:prstGeom>
          <a:noFill/>
          <a:ln>
            <a:noFill/>
          </a:ln>
        </p:spPr>
        <p:txBody>
          <a:bodyPr anchorCtr="0" anchor="t" bIns="45700" lIns="91425" spcFirstLastPara="1" rIns="91425" wrap="square" tIns="45700">
            <a:noAutofit/>
          </a:bodyPr>
          <a:lstStyle/>
          <a:p>
            <a:pPr indent="-319405" lvl="0" marL="342900" marR="0" rtl="0" algn="l">
              <a:lnSpc>
                <a:spcPct val="80000"/>
              </a:lnSpc>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nice and compact to carry! </a:t>
            </a:r>
            <a:endParaRPr sz="1800"/>
          </a:p>
          <a:p>
            <a:pPr indent="-319405" lvl="0" marL="342900" marR="0" rtl="0" algn="l">
              <a:lnSpc>
                <a:spcPct val="80000"/>
              </a:lnSpc>
              <a:spcBef>
                <a:spcPts val="43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since the camera is small and light, I won't need to carry around those heavy, bulky professional cameras either! </a:t>
            </a:r>
            <a:endParaRPr sz="1800"/>
          </a:p>
          <a:p>
            <a:pPr indent="-319405" lvl="0" marL="342900" marR="0" rtl="0" algn="l">
              <a:lnSpc>
                <a:spcPct val="80000"/>
              </a:lnSpc>
              <a:spcBef>
                <a:spcPts val="43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the camera feels flimsy, is plastic and very light in weight you have to be very delicate in the handling of this camera</a:t>
            </a:r>
            <a:endParaRPr sz="1800"/>
          </a:p>
        </p:txBody>
      </p:sp>
      <p:pic>
        <p:nvPicPr>
          <p:cNvPr id="292" name="Google Shape;292;p40"/>
          <p:cNvPicPr preferRelativeResize="0"/>
          <p:nvPr/>
        </p:nvPicPr>
        <p:blipFill rotWithShape="1">
          <a:blip r:embed="rId3">
            <a:alphaModFix/>
          </a:blip>
          <a:srcRect b="0" l="0" r="0" t="0"/>
          <a:stretch/>
        </p:blipFill>
        <p:spPr>
          <a:xfrm>
            <a:off x="1981200" y="971550"/>
            <a:ext cx="1515220" cy="1472793"/>
          </a:xfrm>
          <a:prstGeom prst="rect">
            <a:avLst/>
          </a:prstGeom>
          <a:noFill/>
          <a:ln>
            <a:noFill/>
          </a:ln>
        </p:spPr>
      </p:pic>
      <p:sp>
        <p:nvSpPr>
          <p:cNvPr id="293" name="Google Shape;293;p40"/>
          <p:cNvSpPr txBox="1"/>
          <p:nvPr/>
        </p:nvSpPr>
        <p:spPr>
          <a:xfrm>
            <a:off x="1597193" y="2592149"/>
            <a:ext cx="19159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Size and weight</a:t>
            </a:r>
            <a:endParaRPr/>
          </a:p>
        </p:txBody>
      </p:sp>
      <p:sp>
        <p:nvSpPr>
          <p:cNvPr id="294" name="Google Shape;294;p40"/>
          <p:cNvSpPr txBox="1"/>
          <p:nvPr/>
        </p:nvSpPr>
        <p:spPr>
          <a:xfrm>
            <a:off x="3886200" y="895350"/>
            <a:ext cx="1980029" cy="18928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950">
                <a:solidFill>
                  <a:srgbClr val="000000"/>
                </a:solidFill>
                <a:latin typeface="Arial"/>
                <a:ea typeface="Arial"/>
                <a:cs typeface="Arial"/>
                <a:sym typeface="Arial"/>
              </a:rPr>
              <a:t>Attributes</a:t>
            </a:r>
            <a:r>
              <a:rPr lang="en-US" sz="1950">
                <a:solidFill>
                  <a:srgbClr val="800000"/>
                </a:solidFill>
                <a:latin typeface="Arial"/>
                <a:ea typeface="Arial"/>
                <a:cs typeface="Arial"/>
                <a:sym typeface="Arial"/>
              </a:rPr>
              <a:t>:</a:t>
            </a:r>
            <a:endParaRPr/>
          </a:p>
          <a:p>
            <a:pPr indent="0" lvl="0" marL="0" marR="0" rtl="0" algn="l">
              <a:spcBef>
                <a:spcPts val="0"/>
              </a:spcBef>
              <a:spcAft>
                <a:spcPts val="0"/>
              </a:spcAft>
              <a:buNone/>
            </a:pPr>
            <a:r>
              <a:rPr lang="en-US" sz="1950">
                <a:solidFill>
                  <a:srgbClr val="800000"/>
                </a:solidFill>
                <a:latin typeface="Arial"/>
                <a:ea typeface="Arial"/>
                <a:cs typeface="Arial"/>
                <a:sym typeface="Arial"/>
              </a:rPr>
              <a:t> </a:t>
            </a:r>
            <a:r>
              <a:rPr lang="en-US" sz="1950">
                <a:solidFill>
                  <a:schemeClr val="dk2"/>
                </a:solidFill>
                <a:latin typeface="Arial"/>
                <a:ea typeface="Arial"/>
                <a:cs typeface="Arial"/>
                <a:sym typeface="Arial"/>
              </a:rPr>
              <a:t>zoom</a:t>
            </a:r>
            <a:endParaRPr/>
          </a:p>
          <a:p>
            <a:pPr indent="0" lvl="0" marL="0" marR="0" rtl="0" algn="l">
              <a:spcBef>
                <a:spcPts val="0"/>
              </a:spcBef>
              <a:spcAft>
                <a:spcPts val="0"/>
              </a:spcAft>
              <a:buNone/>
            </a:pPr>
            <a:r>
              <a:rPr lang="en-US" sz="1950">
                <a:solidFill>
                  <a:schemeClr val="dk2"/>
                </a:solidFill>
                <a:latin typeface="Arial"/>
                <a:ea typeface="Arial"/>
                <a:cs typeface="Arial"/>
                <a:sym typeface="Arial"/>
              </a:rPr>
              <a:t> affordability</a:t>
            </a:r>
            <a:endParaRPr/>
          </a:p>
          <a:p>
            <a:pPr indent="0" lvl="0" marL="0" marR="0" rtl="0" algn="l">
              <a:spcBef>
                <a:spcPts val="0"/>
              </a:spcBef>
              <a:spcAft>
                <a:spcPts val="0"/>
              </a:spcAft>
              <a:buNone/>
            </a:pPr>
            <a:r>
              <a:rPr lang="en-US" sz="1950">
                <a:solidFill>
                  <a:schemeClr val="dk2"/>
                </a:solidFill>
                <a:latin typeface="Arial"/>
                <a:ea typeface="Arial"/>
                <a:cs typeface="Arial"/>
                <a:sym typeface="Arial"/>
              </a:rPr>
              <a:t> size and weight</a:t>
            </a:r>
            <a:endParaRPr/>
          </a:p>
          <a:p>
            <a:pPr indent="0" lvl="0" marL="0" marR="0" rtl="0" algn="l">
              <a:spcBef>
                <a:spcPts val="0"/>
              </a:spcBef>
              <a:spcAft>
                <a:spcPts val="0"/>
              </a:spcAft>
              <a:buNone/>
            </a:pPr>
            <a:r>
              <a:rPr lang="en-US" sz="1950">
                <a:solidFill>
                  <a:schemeClr val="dk2"/>
                </a:solidFill>
                <a:latin typeface="Arial"/>
                <a:ea typeface="Arial"/>
                <a:cs typeface="Arial"/>
                <a:sym typeface="Arial"/>
              </a:rPr>
              <a:t> flash </a:t>
            </a:r>
            <a:endParaRPr/>
          </a:p>
          <a:p>
            <a:pPr indent="0" lvl="0" marL="0" marR="0" rtl="0" algn="l">
              <a:spcBef>
                <a:spcPts val="0"/>
              </a:spcBef>
              <a:spcAft>
                <a:spcPts val="0"/>
              </a:spcAft>
              <a:buNone/>
            </a:pPr>
            <a:r>
              <a:rPr lang="en-US" sz="1950">
                <a:solidFill>
                  <a:schemeClr val="dk2"/>
                </a:solidFill>
                <a:latin typeface="Arial"/>
                <a:ea typeface="Arial"/>
                <a:cs typeface="Arial"/>
                <a:sym typeface="Arial"/>
              </a:rPr>
              <a:t> ease of use</a:t>
            </a:r>
            <a:endParaRPr/>
          </a:p>
        </p:txBody>
      </p:sp>
      <p:grpSp>
        <p:nvGrpSpPr>
          <p:cNvPr id="295" name="Google Shape;295;p40"/>
          <p:cNvGrpSpPr/>
          <p:nvPr/>
        </p:nvGrpSpPr>
        <p:grpSpPr>
          <a:xfrm>
            <a:off x="5866228" y="1276350"/>
            <a:ext cx="2210971" cy="1447800"/>
            <a:chOff x="3886200" y="1123950"/>
            <a:chExt cx="2362200" cy="1447800"/>
          </a:xfrm>
        </p:grpSpPr>
        <p:sp>
          <p:nvSpPr>
            <p:cNvPr id="296" name="Google Shape;296;p40"/>
            <p:cNvSpPr/>
            <p:nvPr/>
          </p:nvSpPr>
          <p:spPr>
            <a:xfrm>
              <a:off x="3886200" y="1123950"/>
              <a:ext cx="2362200" cy="228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297" name="Google Shape;297;p40"/>
            <p:cNvSpPr/>
            <p:nvPr/>
          </p:nvSpPr>
          <p:spPr>
            <a:xfrm>
              <a:off x="3886200" y="1123950"/>
              <a:ext cx="1828800" cy="2286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298" name="Google Shape;298;p40"/>
            <p:cNvSpPr/>
            <p:nvPr/>
          </p:nvSpPr>
          <p:spPr>
            <a:xfrm>
              <a:off x="3886200" y="1428750"/>
              <a:ext cx="2362200" cy="228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299" name="Google Shape;299;p40"/>
            <p:cNvSpPr/>
            <p:nvPr/>
          </p:nvSpPr>
          <p:spPr>
            <a:xfrm>
              <a:off x="3886200" y="1428750"/>
              <a:ext cx="2133600" cy="2286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0" name="Google Shape;300;p40"/>
            <p:cNvSpPr/>
            <p:nvPr/>
          </p:nvSpPr>
          <p:spPr>
            <a:xfrm>
              <a:off x="3886200" y="1733550"/>
              <a:ext cx="2362200" cy="228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1" name="Google Shape;301;p40"/>
            <p:cNvSpPr/>
            <p:nvPr/>
          </p:nvSpPr>
          <p:spPr>
            <a:xfrm>
              <a:off x="3886200" y="1733550"/>
              <a:ext cx="1600200" cy="2286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2" name="Google Shape;302;p40"/>
            <p:cNvSpPr/>
            <p:nvPr/>
          </p:nvSpPr>
          <p:spPr>
            <a:xfrm>
              <a:off x="3886200" y="2038350"/>
              <a:ext cx="2362200" cy="228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3" name="Google Shape;303;p40"/>
            <p:cNvSpPr/>
            <p:nvPr/>
          </p:nvSpPr>
          <p:spPr>
            <a:xfrm>
              <a:off x="3886200" y="2038349"/>
              <a:ext cx="2362200" cy="228601"/>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4" name="Google Shape;304;p40"/>
            <p:cNvSpPr/>
            <p:nvPr/>
          </p:nvSpPr>
          <p:spPr>
            <a:xfrm>
              <a:off x="3886200" y="2343150"/>
              <a:ext cx="2362200" cy="2286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sp>
          <p:nvSpPr>
            <p:cNvPr id="305" name="Google Shape;305;p40"/>
            <p:cNvSpPr/>
            <p:nvPr/>
          </p:nvSpPr>
          <p:spPr>
            <a:xfrm>
              <a:off x="3886200" y="2343150"/>
              <a:ext cx="1295400" cy="2286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Lucida Sans"/>
                <a:ea typeface="Lucida Sans"/>
                <a:cs typeface="Lucida Sans"/>
                <a:sym typeface="Lucida Sans"/>
              </a:endParaRPr>
            </a:p>
          </p:txBody>
        </p:sp>
      </p:grpSp>
      <p:sp>
        <p:nvSpPr>
          <p:cNvPr id="306" name="Google Shape;306;p40"/>
          <p:cNvSpPr txBox="1"/>
          <p:nvPr/>
        </p:nvSpPr>
        <p:spPr>
          <a:xfrm>
            <a:off x="1515632" y="2816899"/>
            <a:ext cx="494446" cy="5847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
        <p:nvSpPr>
          <p:cNvPr id="307" name="Google Shape;307;p40"/>
          <p:cNvSpPr txBox="1"/>
          <p:nvPr/>
        </p:nvSpPr>
        <p:spPr>
          <a:xfrm>
            <a:off x="1548645" y="3873146"/>
            <a:ext cx="4284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
        <p:nvSpPr>
          <p:cNvPr id="308" name="Google Shape;308;p40"/>
          <p:cNvSpPr txBox="1"/>
          <p:nvPr/>
        </p:nvSpPr>
        <p:spPr>
          <a:xfrm>
            <a:off x="1515328" y="3223997"/>
            <a:ext cx="494446" cy="5847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pic>
        <p:nvPicPr>
          <p:cNvPr id="309" name="Google Shape;309;p40"/>
          <p:cNvPicPr preferRelativeResize="0"/>
          <p:nvPr/>
        </p:nvPicPr>
        <p:blipFill rotWithShape="1">
          <a:blip r:embed="rId4">
            <a:alphaModFix/>
          </a:blip>
          <a:srcRect b="0" l="0" r="0" t="0"/>
          <a:stretch/>
        </p:blipFill>
        <p:spPr>
          <a:xfrm>
            <a:off x="5873784" y="836592"/>
            <a:ext cx="2409825" cy="19630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p:nvPr/>
        </p:nvSpPr>
        <p:spPr>
          <a:xfrm>
            <a:off x="-57150" y="0"/>
            <a:ext cx="4600500" cy="5191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4543350" y="0"/>
            <a:ext cx="4600500" cy="5191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419100" y="1866900"/>
            <a:ext cx="3807900" cy="14574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core information retrieval</a:t>
            </a:r>
            <a:endParaRPr sz="3600">
              <a:solidFill>
                <a:schemeClr val="dk2"/>
              </a:solidFill>
            </a:endParaRPr>
          </a:p>
        </p:txBody>
      </p:sp>
      <p:sp>
        <p:nvSpPr>
          <p:cNvPr id="147" name="Google Shape;147;p23"/>
          <p:cNvSpPr txBox="1"/>
          <p:nvPr/>
        </p:nvSpPr>
        <p:spPr>
          <a:xfrm>
            <a:off x="4939650" y="1866900"/>
            <a:ext cx="3807900" cy="1457400"/>
          </a:xfrm>
          <a:prstGeom prst="rect">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natural language processing</a:t>
            </a:r>
            <a:endParaRPr sz="36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Automated Summarization</a:t>
            </a:r>
            <a:endParaRPr/>
          </a:p>
        </p:txBody>
      </p:sp>
      <p:sp>
        <p:nvSpPr>
          <p:cNvPr id="315" name="Google Shape;315;p41"/>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1800"/>
              <a:buFont typeface="Arial"/>
              <a:buChar char="•"/>
            </a:pPr>
            <a:r>
              <a:rPr b="0" i="0" lang="en-US" sz="1800" u="none" cap="none" strike="noStrike">
                <a:solidFill>
                  <a:schemeClr val="dk2"/>
                </a:solidFill>
                <a:latin typeface="Arial"/>
                <a:ea typeface="Arial"/>
                <a:cs typeface="Arial"/>
                <a:sym typeface="Arial"/>
              </a:rPr>
              <a:t>Single</a:t>
            </a:r>
            <a:r>
              <a:rPr b="0" i="0" lang="en-US" sz="1800" u="none" cap="none" strike="noStrike">
                <a:solidFill>
                  <a:schemeClr val="dk1"/>
                </a:solidFill>
                <a:latin typeface="Arial"/>
                <a:ea typeface="Arial"/>
                <a:cs typeface="Arial"/>
                <a:sym typeface="Arial"/>
              </a:rPr>
              <a:t> document vs </a:t>
            </a:r>
            <a:r>
              <a:rPr b="0" i="0" lang="en-US" sz="1800" u="none" cap="none" strike="noStrike">
                <a:solidFill>
                  <a:schemeClr val="dk2"/>
                </a:solidFill>
                <a:latin typeface="Arial"/>
                <a:ea typeface="Arial"/>
                <a:cs typeface="Arial"/>
                <a:sym typeface="Arial"/>
              </a:rPr>
              <a:t>multiple </a:t>
            </a:r>
            <a:r>
              <a:rPr b="0" i="0" lang="en-US" sz="1800" u="none" cap="none" strike="noStrike">
                <a:solidFill>
                  <a:schemeClr val="dk1"/>
                </a:solidFill>
                <a:latin typeface="Arial"/>
                <a:ea typeface="Arial"/>
                <a:cs typeface="Arial"/>
                <a:sym typeface="Arial"/>
              </a:rPr>
              <a:t>document</a:t>
            </a:r>
            <a:endParaRPr/>
          </a:p>
          <a:p>
            <a:pPr indent="-342900" lvl="0" marL="342900" marR="0" rtl="0" algn="l">
              <a:spcBef>
                <a:spcPts val="360"/>
              </a:spcBef>
              <a:spcAft>
                <a:spcPts val="0"/>
              </a:spcAft>
              <a:buClr>
                <a:srgbClr val="00A6D6"/>
              </a:buClr>
              <a:buSzPts val="1800"/>
              <a:buFont typeface="Arial"/>
              <a:buChar char="•"/>
            </a:pPr>
            <a:r>
              <a:rPr b="0" i="0" lang="en-US" sz="1800" u="none" cap="none" strike="noStrike">
                <a:solidFill>
                  <a:schemeClr val="dk2"/>
                </a:solidFill>
                <a:latin typeface="Arial"/>
                <a:ea typeface="Arial"/>
                <a:cs typeface="Arial"/>
                <a:sym typeface="Arial"/>
              </a:rPr>
              <a:t>Generic</a:t>
            </a:r>
            <a:r>
              <a:rPr b="0" i="0" lang="en-US" sz="1800" u="none" cap="none" strike="noStrike">
                <a:solidFill>
                  <a:schemeClr val="dk1"/>
                </a:solidFill>
                <a:latin typeface="Arial"/>
                <a:ea typeface="Arial"/>
                <a:cs typeface="Arial"/>
                <a:sym typeface="Arial"/>
              </a:rPr>
              <a:t> summarization versus </a:t>
            </a:r>
            <a:r>
              <a:rPr b="0" i="0" lang="en-US" sz="1800" u="none" cap="none" strike="noStrike">
                <a:solidFill>
                  <a:schemeClr val="dk2"/>
                </a:solidFill>
                <a:latin typeface="Arial"/>
                <a:ea typeface="Arial"/>
                <a:cs typeface="Arial"/>
                <a:sym typeface="Arial"/>
              </a:rPr>
              <a:t>query/focused/topic-based</a:t>
            </a:r>
            <a:r>
              <a:rPr b="0" i="0" lang="en-US" sz="1800" u="sng"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summarization</a:t>
            </a:r>
            <a:endParaRPr/>
          </a:p>
          <a:p>
            <a:pPr indent="-342900" lvl="0" marL="342900" marR="0" rtl="0" algn="l">
              <a:spcBef>
                <a:spcPts val="360"/>
              </a:spcBef>
              <a:spcAft>
                <a:spcPts val="0"/>
              </a:spcAft>
              <a:buClr>
                <a:srgbClr val="00A6D6"/>
              </a:buClr>
              <a:buSzPts val="1800"/>
              <a:buFont typeface="Arial"/>
              <a:buChar char="•"/>
            </a:pPr>
            <a:r>
              <a:rPr b="0" i="0" lang="en-US" sz="1800" u="none" cap="none" strike="noStrike">
                <a:solidFill>
                  <a:schemeClr val="dk2"/>
                </a:solidFill>
                <a:latin typeface="Arial"/>
                <a:ea typeface="Arial"/>
                <a:cs typeface="Arial"/>
                <a:sym typeface="Arial"/>
              </a:rPr>
              <a:t>Extract</a:t>
            </a:r>
            <a:r>
              <a:rPr b="0" i="0" lang="en-US" sz="1800" u="none" cap="none" strike="noStrike">
                <a:solidFill>
                  <a:schemeClr val="dk1"/>
                </a:solidFill>
                <a:latin typeface="Arial"/>
                <a:ea typeface="Arial"/>
                <a:cs typeface="Arial"/>
                <a:sym typeface="Arial"/>
              </a:rPr>
              <a:t> versus </a:t>
            </a:r>
            <a:r>
              <a:rPr b="0" i="0" lang="en-US" sz="1800" u="none" cap="none" strike="noStrike">
                <a:solidFill>
                  <a:schemeClr val="dk2"/>
                </a:solidFill>
                <a:latin typeface="Arial"/>
                <a:ea typeface="Arial"/>
                <a:cs typeface="Arial"/>
                <a:sym typeface="Arial"/>
              </a:rPr>
              <a:t>abstract</a:t>
            </a:r>
            <a:endParaRPr/>
          </a:p>
          <a:p>
            <a:pPr indent="-228600" lvl="0" marL="342900" marR="0" rtl="0" algn="l">
              <a:spcBef>
                <a:spcPts val="360"/>
              </a:spcBef>
              <a:spcAft>
                <a:spcPts val="0"/>
              </a:spcAft>
              <a:buClr>
                <a:srgbClr val="00A6D6"/>
              </a:buClr>
              <a:buSzPts val="1800"/>
              <a:buFont typeface="Arial"/>
              <a:buNone/>
            </a:pPr>
            <a:r>
              <a:t/>
            </a:r>
            <a:endParaRPr b="0" i="0" sz="1800" u="none" cap="none" strike="noStrike">
              <a:solidFill>
                <a:schemeClr val="dk2"/>
              </a:solidFill>
              <a:latin typeface="Arial"/>
              <a:ea typeface="Arial"/>
              <a:cs typeface="Arial"/>
              <a:sym typeface="Arial"/>
            </a:endParaRPr>
          </a:p>
          <a:p>
            <a:pPr indent="-228600" lvl="0" marL="342900" marR="0" rtl="0" algn="l">
              <a:spcBef>
                <a:spcPts val="360"/>
              </a:spcBef>
              <a:spcAft>
                <a:spcPts val="0"/>
              </a:spcAft>
              <a:buClr>
                <a:srgbClr val="00A6D6"/>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342900" marR="0" rtl="0" algn="l">
              <a:spcBef>
                <a:spcPts val="360"/>
              </a:spcBef>
              <a:spcAft>
                <a:spcPts val="0"/>
              </a:spcAft>
              <a:buClr>
                <a:srgbClr val="00A6D6"/>
              </a:buClr>
              <a:buSzPts val="1800"/>
              <a:buFont typeface="Arial"/>
              <a:buChar char="•"/>
            </a:pPr>
            <a:r>
              <a:rPr b="0" i="0" lang="en-US" sz="1800" u="none" cap="none" strike="noStrike">
                <a:solidFill>
                  <a:schemeClr val="dk2"/>
                </a:solidFill>
                <a:latin typeface="Arial"/>
                <a:ea typeface="Arial"/>
                <a:cs typeface="Arial"/>
                <a:sym typeface="Arial"/>
              </a:rPr>
              <a:t>http://newsblaster.cs.columbia.edu/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Stance detection</a:t>
            </a:r>
            <a:endParaRPr/>
          </a:p>
        </p:txBody>
      </p:sp>
      <p:sp>
        <p:nvSpPr>
          <p:cNvPr id="321" name="Google Shape;321;p42"/>
          <p:cNvSpPr txBox="1"/>
          <p:nvPr>
            <p:ph idx="1" type="body"/>
          </p:nvPr>
        </p:nvSpPr>
        <p:spPr>
          <a:xfrm>
            <a:off x="4820420" y="1191986"/>
            <a:ext cx="3897465"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Input: Headline + text</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Output: Classify stance (e.g., agrees, disagrees, discusses, unrelated)</a:t>
            </a:r>
            <a:endParaRPr/>
          </a:p>
        </p:txBody>
      </p:sp>
      <p:pic>
        <p:nvPicPr>
          <p:cNvPr id="322" name="Google Shape;322;p42"/>
          <p:cNvPicPr preferRelativeResize="0"/>
          <p:nvPr/>
        </p:nvPicPr>
        <p:blipFill rotWithShape="1">
          <a:blip r:embed="rId3">
            <a:alphaModFix/>
          </a:blip>
          <a:srcRect b="0" l="0" r="0" t="0"/>
          <a:stretch/>
        </p:blipFill>
        <p:spPr>
          <a:xfrm>
            <a:off x="70727" y="1063229"/>
            <a:ext cx="4749693" cy="327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1676400" y="57150"/>
            <a:ext cx="7467600" cy="7429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Machine Translation</a:t>
            </a:r>
            <a:endParaRPr/>
          </a:p>
        </p:txBody>
      </p:sp>
      <p:sp>
        <p:nvSpPr>
          <p:cNvPr id="328" name="Google Shape;328;p43"/>
          <p:cNvSpPr txBox="1"/>
          <p:nvPr>
            <p:ph idx="1" type="body"/>
          </p:nvPr>
        </p:nvSpPr>
        <p:spPr>
          <a:xfrm>
            <a:off x="1676400" y="904875"/>
            <a:ext cx="3581400" cy="7461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Fully automatic</a:t>
            </a:r>
            <a:endParaRPr/>
          </a:p>
        </p:txBody>
      </p:sp>
      <p:pic>
        <p:nvPicPr>
          <p:cNvPr id="329" name="Google Shape;329;p43"/>
          <p:cNvPicPr preferRelativeResize="0"/>
          <p:nvPr/>
        </p:nvPicPr>
        <p:blipFill rotWithShape="1">
          <a:blip r:embed="rId3">
            <a:alphaModFix/>
          </a:blip>
          <a:srcRect b="0" l="0" r="0" t="0"/>
          <a:stretch/>
        </p:blipFill>
        <p:spPr>
          <a:xfrm>
            <a:off x="5838825" y="3044163"/>
            <a:ext cx="2381250" cy="1941567"/>
          </a:xfrm>
          <a:prstGeom prst="rect">
            <a:avLst/>
          </a:prstGeom>
          <a:noFill/>
          <a:ln>
            <a:noFill/>
          </a:ln>
        </p:spPr>
      </p:pic>
      <p:sp>
        <p:nvSpPr>
          <p:cNvPr id="330" name="Google Shape;330;p43"/>
          <p:cNvSpPr txBox="1"/>
          <p:nvPr/>
        </p:nvSpPr>
        <p:spPr>
          <a:xfrm>
            <a:off x="1590675" y="3044175"/>
            <a:ext cx="4070700" cy="13374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Helping human translators</a:t>
            </a:r>
            <a:endParaRPr sz="1800">
              <a:solidFill>
                <a:schemeClr val="dk1"/>
              </a:solidFill>
              <a:latin typeface="Arial"/>
              <a:ea typeface="Arial"/>
              <a:cs typeface="Arial"/>
              <a:sym typeface="Arial"/>
            </a:endParaRPr>
          </a:p>
          <a:p>
            <a:pPr indent="-342900" lvl="0" marL="457200" marR="0" rtl="0" algn="l">
              <a:spcBef>
                <a:spcPts val="0"/>
              </a:spcBef>
              <a:spcAft>
                <a:spcPts val="0"/>
              </a:spcAft>
              <a:buClr>
                <a:schemeClr val="dk1"/>
              </a:buClr>
              <a:buSzPts val="1800"/>
              <a:buChar char="●"/>
            </a:pPr>
            <a:r>
              <a:rPr lang="en-US" sz="1800">
                <a:solidFill>
                  <a:schemeClr val="dk1"/>
                </a:solidFill>
              </a:rPr>
              <a:t>"The flesh was weak, but the spirit was willing" → "The meat was off, but the vodka was fine".</a:t>
            </a:r>
            <a:endParaRPr sz="1800">
              <a:solidFill>
                <a:schemeClr val="dk1"/>
              </a:solidFill>
            </a:endParaRPr>
          </a:p>
        </p:txBody>
      </p:sp>
      <p:pic>
        <p:nvPicPr>
          <p:cNvPr id="331" name="Google Shape;331;p43"/>
          <p:cNvPicPr preferRelativeResize="0"/>
          <p:nvPr/>
        </p:nvPicPr>
        <p:blipFill rotWithShape="1">
          <a:blip r:embed="rId4">
            <a:alphaModFix/>
          </a:blip>
          <a:srcRect b="0" l="0" r="0" t="0"/>
          <a:stretch/>
        </p:blipFill>
        <p:spPr>
          <a:xfrm>
            <a:off x="1590676" y="1441450"/>
            <a:ext cx="7553324" cy="1502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342902" y="205979"/>
            <a:ext cx="8520016"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Calibri"/>
              <a:buNone/>
            </a:pPr>
            <a:r>
              <a:rPr b="0" i="0" lang="en-US" sz="3600" u="none" cap="none" strike="noStrike">
                <a:solidFill>
                  <a:srgbClr val="00A6D6"/>
                </a:solidFill>
                <a:latin typeface="Calibri"/>
                <a:ea typeface="Calibri"/>
                <a:cs typeface="Calibri"/>
                <a:sym typeface="Calibri"/>
              </a:rPr>
              <a:t>Tasks in NLP</a:t>
            </a:r>
            <a:endParaRPr/>
          </a:p>
        </p:txBody>
      </p:sp>
      <p:sp>
        <p:nvSpPr>
          <p:cNvPr id="338" name="Google Shape;338;p44"/>
          <p:cNvSpPr/>
          <p:nvPr/>
        </p:nvSpPr>
        <p:spPr>
          <a:xfrm>
            <a:off x="266701" y="1936481"/>
            <a:ext cx="2628899" cy="715836"/>
          </a:xfrm>
          <a:prstGeom prst="rect">
            <a:avLst/>
          </a:prstGeom>
          <a:solidFill>
            <a:srgbClr val="00A6D6"/>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39" name="Google Shape;339;p44"/>
          <p:cNvSpPr/>
          <p:nvPr/>
        </p:nvSpPr>
        <p:spPr>
          <a:xfrm>
            <a:off x="3048000" y="1149083"/>
            <a:ext cx="3047999" cy="715836"/>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0" name="Google Shape;340;p44"/>
          <p:cNvSpPr/>
          <p:nvPr/>
        </p:nvSpPr>
        <p:spPr>
          <a:xfrm>
            <a:off x="6297437" y="1530351"/>
            <a:ext cx="2781299" cy="714375"/>
          </a:xfrm>
          <a:prstGeom prst="rect">
            <a:avLst/>
          </a:prstGeom>
          <a:solidFill>
            <a:srgbClr val="DAEEF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1" name="Google Shape;341;p44"/>
          <p:cNvSpPr/>
          <p:nvPr/>
        </p:nvSpPr>
        <p:spPr>
          <a:xfrm>
            <a:off x="3048000" y="1911746"/>
            <a:ext cx="3047999" cy="609600"/>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2" name="Google Shape;342;p44"/>
          <p:cNvSpPr/>
          <p:nvPr/>
        </p:nvSpPr>
        <p:spPr>
          <a:xfrm>
            <a:off x="6301670" y="2327446"/>
            <a:ext cx="2781299" cy="715836"/>
          </a:xfrm>
          <a:prstGeom prst="rect">
            <a:avLst/>
          </a:prstGeom>
          <a:solidFill>
            <a:srgbClr val="DAEEF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3" name="Google Shape;343;p44"/>
          <p:cNvSpPr/>
          <p:nvPr/>
        </p:nvSpPr>
        <p:spPr>
          <a:xfrm>
            <a:off x="266701" y="2800350"/>
            <a:ext cx="2628899" cy="715836"/>
          </a:xfrm>
          <a:prstGeom prst="rect">
            <a:avLst/>
          </a:prstGeom>
          <a:solidFill>
            <a:srgbClr val="00A6D6"/>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4" name="Google Shape;344;p44"/>
          <p:cNvSpPr/>
          <p:nvPr/>
        </p:nvSpPr>
        <p:spPr>
          <a:xfrm>
            <a:off x="3052445" y="2556529"/>
            <a:ext cx="3043360" cy="548621"/>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5" name="Google Shape;345;p44"/>
          <p:cNvSpPr/>
          <p:nvPr/>
        </p:nvSpPr>
        <p:spPr>
          <a:xfrm>
            <a:off x="6301673" y="3100912"/>
            <a:ext cx="2781299" cy="715836"/>
          </a:xfrm>
          <a:prstGeom prst="rect">
            <a:avLst/>
          </a:prstGeom>
          <a:solidFill>
            <a:srgbClr val="DAEEF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6" name="Google Shape;346;p44"/>
          <p:cNvSpPr/>
          <p:nvPr/>
        </p:nvSpPr>
        <p:spPr>
          <a:xfrm>
            <a:off x="266701" y="3638551"/>
            <a:ext cx="2628899" cy="715836"/>
          </a:xfrm>
          <a:prstGeom prst="rect">
            <a:avLst/>
          </a:prstGeom>
          <a:solidFill>
            <a:srgbClr val="00A6D6"/>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7" name="Google Shape;347;p44"/>
          <p:cNvSpPr/>
          <p:nvPr/>
        </p:nvSpPr>
        <p:spPr>
          <a:xfrm>
            <a:off x="3048000" y="3164417"/>
            <a:ext cx="3047999" cy="533399"/>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8" name="Google Shape;348;p44"/>
          <p:cNvSpPr/>
          <p:nvPr/>
        </p:nvSpPr>
        <p:spPr>
          <a:xfrm>
            <a:off x="6301673" y="3990974"/>
            <a:ext cx="2781299" cy="714376"/>
          </a:xfrm>
          <a:prstGeom prst="rect">
            <a:avLst/>
          </a:prstGeom>
          <a:solidFill>
            <a:srgbClr val="DAEEF3"/>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49" name="Google Shape;349;p44"/>
          <p:cNvSpPr/>
          <p:nvPr/>
        </p:nvSpPr>
        <p:spPr>
          <a:xfrm>
            <a:off x="3048000" y="4477807"/>
            <a:ext cx="3048000" cy="638176"/>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50" name="Google Shape;350;p44"/>
          <p:cNvSpPr/>
          <p:nvPr/>
        </p:nvSpPr>
        <p:spPr>
          <a:xfrm>
            <a:off x="3048000" y="3751594"/>
            <a:ext cx="3047999" cy="671843"/>
          </a:xfrm>
          <a:prstGeom prst="rect">
            <a:avLst/>
          </a:prstGeom>
          <a:solidFill>
            <a:srgbClr val="92CCDC"/>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351" name="Google Shape;351;p44"/>
          <p:cNvSpPr txBox="1"/>
          <p:nvPr/>
        </p:nvSpPr>
        <p:spPr>
          <a:xfrm>
            <a:off x="3124201" y="1885950"/>
            <a:ext cx="186457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Coreference resolution</a:t>
            </a:r>
            <a:endParaRPr/>
          </a:p>
        </p:txBody>
      </p:sp>
      <p:sp>
        <p:nvSpPr>
          <p:cNvPr id="352" name="Google Shape;352;p44"/>
          <p:cNvSpPr txBox="1"/>
          <p:nvPr/>
        </p:nvSpPr>
        <p:spPr>
          <a:xfrm>
            <a:off x="6267804" y="1504950"/>
            <a:ext cx="201395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Question answering (QA)</a:t>
            </a:r>
            <a:endParaRPr/>
          </a:p>
        </p:txBody>
      </p:sp>
      <p:sp>
        <p:nvSpPr>
          <p:cNvPr id="353" name="Google Shape;353;p44"/>
          <p:cNvSpPr txBox="1"/>
          <p:nvPr/>
        </p:nvSpPr>
        <p:spPr>
          <a:xfrm>
            <a:off x="266701" y="2800350"/>
            <a:ext cx="227835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Part-of-speech (POS) tagging</a:t>
            </a:r>
            <a:endParaRPr/>
          </a:p>
        </p:txBody>
      </p:sp>
      <p:sp>
        <p:nvSpPr>
          <p:cNvPr id="354" name="Google Shape;354;p44"/>
          <p:cNvSpPr txBox="1"/>
          <p:nvPr/>
        </p:nvSpPr>
        <p:spPr>
          <a:xfrm>
            <a:off x="3048000" y="2495550"/>
            <a:ext cx="2664314" cy="2923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00">
                <a:solidFill>
                  <a:srgbClr val="000000"/>
                </a:solidFill>
                <a:latin typeface="Calibri"/>
                <a:ea typeface="Calibri"/>
                <a:cs typeface="Calibri"/>
                <a:sym typeface="Calibri"/>
              </a:rPr>
              <a:t>Word sense disambiguation (WSD)</a:t>
            </a:r>
            <a:endParaRPr/>
          </a:p>
        </p:txBody>
      </p:sp>
      <p:sp>
        <p:nvSpPr>
          <p:cNvPr id="355" name="Google Shape;355;p44"/>
          <p:cNvSpPr txBox="1"/>
          <p:nvPr/>
        </p:nvSpPr>
        <p:spPr>
          <a:xfrm>
            <a:off x="6267805" y="2266950"/>
            <a:ext cx="100879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Paraphrase</a:t>
            </a:r>
            <a:endParaRPr/>
          </a:p>
        </p:txBody>
      </p:sp>
      <p:sp>
        <p:nvSpPr>
          <p:cNvPr id="356" name="Google Shape;356;p44"/>
          <p:cNvSpPr txBox="1"/>
          <p:nvPr/>
        </p:nvSpPr>
        <p:spPr>
          <a:xfrm>
            <a:off x="342901" y="3638550"/>
            <a:ext cx="250198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Named entity recognition (NER)</a:t>
            </a:r>
            <a:endParaRPr/>
          </a:p>
        </p:txBody>
      </p:sp>
      <p:sp>
        <p:nvSpPr>
          <p:cNvPr id="357" name="Google Shape;357;p44"/>
          <p:cNvSpPr txBox="1"/>
          <p:nvPr/>
        </p:nvSpPr>
        <p:spPr>
          <a:xfrm>
            <a:off x="3124200" y="3181350"/>
            <a:ext cx="71626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Parsing</a:t>
            </a:r>
            <a:endParaRPr/>
          </a:p>
        </p:txBody>
      </p:sp>
      <p:sp>
        <p:nvSpPr>
          <p:cNvPr id="358" name="Google Shape;358;p44"/>
          <p:cNvSpPr txBox="1"/>
          <p:nvPr/>
        </p:nvSpPr>
        <p:spPr>
          <a:xfrm>
            <a:off x="6259338" y="3058576"/>
            <a:ext cx="1284063"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Summarization</a:t>
            </a:r>
            <a:endParaRPr/>
          </a:p>
        </p:txBody>
      </p:sp>
      <p:sp>
        <p:nvSpPr>
          <p:cNvPr id="359" name="Google Shape;359;p44"/>
          <p:cNvSpPr txBox="1"/>
          <p:nvPr/>
        </p:nvSpPr>
        <p:spPr>
          <a:xfrm>
            <a:off x="3153962" y="4427206"/>
            <a:ext cx="221357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Information extraction (IE)</a:t>
            </a:r>
            <a:endParaRPr/>
          </a:p>
        </p:txBody>
      </p:sp>
      <p:sp>
        <p:nvSpPr>
          <p:cNvPr id="360" name="Google Shape;360;p44"/>
          <p:cNvSpPr txBox="1"/>
          <p:nvPr/>
        </p:nvSpPr>
        <p:spPr>
          <a:xfrm>
            <a:off x="3124201" y="3714750"/>
            <a:ext cx="203981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Machine translation (MT)</a:t>
            </a:r>
            <a:endParaRPr/>
          </a:p>
        </p:txBody>
      </p:sp>
      <p:sp>
        <p:nvSpPr>
          <p:cNvPr id="361" name="Google Shape;361;p44"/>
          <p:cNvSpPr txBox="1"/>
          <p:nvPr/>
        </p:nvSpPr>
        <p:spPr>
          <a:xfrm>
            <a:off x="6259338" y="3920068"/>
            <a:ext cx="642711"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Dialog</a:t>
            </a:r>
            <a:endParaRPr/>
          </a:p>
        </p:txBody>
      </p:sp>
      <p:sp>
        <p:nvSpPr>
          <p:cNvPr id="362" name="Google Shape;362;p44"/>
          <p:cNvSpPr txBox="1"/>
          <p:nvPr/>
        </p:nvSpPr>
        <p:spPr>
          <a:xfrm>
            <a:off x="3124201" y="1123950"/>
            <a:ext cx="154907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Sentiment analysis</a:t>
            </a:r>
            <a:endParaRPr/>
          </a:p>
        </p:txBody>
      </p:sp>
      <p:sp>
        <p:nvSpPr>
          <p:cNvPr id="363" name="Google Shape;363;p44"/>
          <p:cNvSpPr txBox="1"/>
          <p:nvPr/>
        </p:nvSpPr>
        <p:spPr>
          <a:xfrm>
            <a:off x="6259337" y="3886200"/>
            <a:ext cx="18466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  </a:t>
            </a:r>
            <a:endParaRPr/>
          </a:p>
        </p:txBody>
      </p:sp>
      <p:sp>
        <p:nvSpPr>
          <p:cNvPr id="364" name="Google Shape;364;p44"/>
          <p:cNvSpPr txBox="1"/>
          <p:nvPr/>
        </p:nvSpPr>
        <p:spPr>
          <a:xfrm>
            <a:off x="304800" y="1364218"/>
            <a:ext cx="24685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A6D6"/>
                </a:solidFill>
                <a:latin typeface="Calibri"/>
                <a:ea typeface="Calibri"/>
                <a:cs typeface="Calibri"/>
                <a:sym typeface="Calibri"/>
              </a:rPr>
              <a:t>mostly solved</a:t>
            </a:r>
            <a:endParaRPr/>
          </a:p>
        </p:txBody>
      </p:sp>
      <p:sp>
        <p:nvSpPr>
          <p:cNvPr id="365" name="Google Shape;365;p44"/>
          <p:cNvSpPr txBox="1"/>
          <p:nvPr/>
        </p:nvSpPr>
        <p:spPr>
          <a:xfrm>
            <a:off x="3276600" y="742950"/>
            <a:ext cx="24685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A6D6"/>
                </a:solidFill>
                <a:latin typeface="Calibri"/>
                <a:ea typeface="Calibri"/>
                <a:cs typeface="Calibri"/>
                <a:sym typeface="Calibri"/>
              </a:rPr>
              <a:t>making good progress</a:t>
            </a:r>
            <a:endParaRPr/>
          </a:p>
        </p:txBody>
      </p:sp>
      <p:sp>
        <p:nvSpPr>
          <p:cNvPr id="366" name="Google Shape;366;p44"/>
          <p:cNvSpPr txBox="1"/>
          <p:nvPr/>
        </p:nvSpPr>
        <p:spPr>
          <a:xfrm>
            <a:off x="6324600" y="1123950"/>
            <a:ext cx="24685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A6D6"/>
                </a:solidFill>
                <a:latin typeface="Calibri"/>
                <a:ea typeface="Calibri"/>
                <a:cs typeface="Calibri"/>
                <a:sym typeface="Calibri"/>
              </a:rPr>
              <a:t>still really hard</a:t>
            </a:r>
            <a:endParaRPr/>
          </a:p>
        </p:txBody>
      </p:sp>
      <p:sp>
        <p:nvSpPr>
          <p:cNvPr id="367" name="Google Shape;367;p44"/>
          <p:cNvSpPr txBox="1"/>
          <p:nvPr/>
        </p:nvSpPr>
        <p:spPr>
          <a:xfrm>
            <a:off x="342901" y="1911348"/>
            <a:ext cx="13335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alibri"/>
                <a:ea typeface="Calibri"/>
                <a:cs typeface="Calibri"/>
                <a:sym typeface="Calibri"/>
              </a:rPr>
              <a:t>Spam detection</a:t>
            </a:r>
            <a:endParaRPr/>
          </a:p>
        </p:txBody>
      </p:sp>
      <p:sp>
        <p:nvSpPr>
          <p:cNvPr id="368" name="Google Shape;368;p44"/>
          <p:cNvSpPr/>
          <p:nvPr/>
        </p:nvSpPr>
        <p:spPr>
          <a:xfrm>
            <a:off x="588432" y="2205730"/>
            <a:ext cx="1689102" cy="179058"/>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Let’s go to Agra!</a:t>
            </a:r>
            <a:endParaRPr/>
          </a:p>
        </p:txBody>
      </p:sp>
      <p:sp>
        <p:nvSpPr>
          <p:cNvPr id="369" name="Google Shape;369;p44"/>
          <p:cNvSpPr/>
          <p:nvPr/>
        </p:nvSpPr>
        <p:spPr>
          <a:xfrm>
            <a:off x="602325" y="2418456"/>
            <a:ext cx="1662508" cy="170225"/>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Buy V1AGRA …</a:t>
            </a:r>
            <a:endParaRPr/>
          </a:p>
        </p:txBody>
      </p:sp>
      <p:sp>
        <p:nvSpPr>
          <p:cNvPr id="370" name="Google Shape;370;p44"/>
          <p:cNvSpPr/>
          <p:nvPr/>
        </p:nvSpPr>
        <p:spPr>
          <a:xfrm>
            <a:off x="2374903" y="2048200"/>
            <a:ext cx="304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71" name="Google Shape;371;p44"/>
          <p:cNvSpPr/>
          <p:nvPr/>
        </p:nvSpPr>
        <p:spPr>
          <a:xfrm>
            <a:off x="2382881" y="2312621"/>
            <a:ext cx="3306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72" name="Google Shape;372;p44"/>
          <p:cNvSpPr/>
          <p:nvPr/>
        </p:nvSpPr>
        <p:spPr>
          <a:xfrm>
            <a:off x="342902" y="3259264"/>
            <a:ext cx="2590800" cy="152399"/>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000000"/>
                </a:solidFill>
                <a:latin typeface="Calibri"/>
                <a:ea typeface="Calibri"/>
                <a:cs typeface="Calibri"/>
                <a:sym typeface="Calibri"/>
              </a:rPr>
              <a:t>Colorless   green   ideas   sleep   furiously.</a:t>
            </a:r>
            <a:endParaRPr/>
          </a:p>
        </p:txBody>
      </p:sp>
      <p:sp>
        <p:nvSpPr>
          <p:cNvPr id="373" name="Google Shape;373;p44"/>
          <p:cNvSpPr/>
          <p:nvPr/>
        </p:nvSpPr>
        <p:spPr>
          <a:xfrm>
            <a:off x="465082" y="3106864"/>
            <a:ext cx="2154873" cy="125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     ADJ         ADJ    NOUN  VERB      ADV</a:t>
            </a:r>
            <a:endParaRPr/>
          </a:p>
        </p:txBody>
      </p:sp>
      <p:sp>
        <p:nvSpPr>
          <p:cNvPr id="374" name="Google Shape;374;p44"/>
          <p:cNvSpPr/>
          <p:nvPr/>
        </p:nvSpPr>
        <p:spPr>
          <a:xfrm>
            <a:off x="304800" y="4081679"/>
            <a:ext cx="2590800" cy="196508"/>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US" sz="1100">
                <a:solidFill>
                  <a:srgbClr val="000000"/>
                </a:solidFill>
                <a:latin typeface="Calibri"/>
                <a:ea typeface="Calibri"/>
                <a:cs typeface="Calibri"/>
                <a:sym typeface="Calibri"/>
              </a:rPr>
              <a:t>Einstein met with UN officials in Princeton</a:t>
            </a:r>
            <a:endParaRPr/>
          </a:p>
        </p:txBody>
      </p:sp>
      <p:sp>
        <p:nvSpPr>
          <p:cNvPr id="375" name="Google Shape;375;p44"/>
          <p:cNvSpPr/>
          <p:nvPr/>
        </p:nvSpPr>
        <p:spPr>
          <a:xfrm>
            <a:off x="521623" y="3957114"/>
            <a:ext cx="2156618" cy="125015"/>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PERSON              ORG                      LOC</a:t>
            </a:r>
            <a:endParaRPr/>
          </a:p>
        </p:txBody>
      </p:sp>
      <p:sp>
        <p:nvSpPr>
          <p:cNvPr id="376" name="Google Shape;376;p44"/>
          <p:cNvSpPr/>
          <p:nvPr/>
        </p:nvSpPr>
        <p:spPr>
          <a:xfrm>
            <a:off x="3246589" y="4734984"/>
            <a:ext cx="1831293" cy="304799"/>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0" lIns="91425" spcFirstLastPara="1" rIns="91425" wrap="square" tIns="0">
            <a:noAutofit/>
          </a:bodyPr>
          <a:lstStyle/>
          <a:p>
            <a:pPr indent="0" lvl="0" marL="0" marR="0" rtl="0" algn="l">
              <a:lnSpc>
                <a:spcPct val="90000"/>
              </a:lnSpc>
              <a:spcBef>
                <a:spcPts val="0"/>
              </a:spcBef>
              <a:spcAft>
                <a:spcPts val="0"/>
              </a:spcAft>
              <a:buNone/>
            </a:pPr>
            <a:r>
              <a:rPr lang="en-US" sz="1050">
                <a:solidFill>
                  <a:srgbClr val="000000"/>
                </a:solidFill>
                <a:latin typeface="Calibri"/>
                <a:ea typeface="Calibri"/>
                <a:cs typeface="Calibri"/>
                <a:sym typeface="Calibri"/>
              </a:rPr>
              <a:t>You’re invited to our dinner party, Friday May 27 at 8:30</a:t>
            </a:r>
            <a:endParaRPr/>
          </a:p>
        </p:txBody>
      </p:sp>
      <p:pic>
        <p:nvPicPr>
          <p:cNvPr id="377" name="Google Shape;377;p44"/>
          <p:cNvPicPr preferRelativeResize="0"/>
          <p:nvPr/>
        </p:nvPicPr>
        <p:blipFill rotWithShape="1">
          <a:blip r:embed="rId3">
            <a:alphaModFix/>
          </a:blip>
          <a:srcRect b="0" l="0" r="0" t="0"/>
          <a:stretch/>
        </p:blipFill>
        <p:spPr>
          <a:xfrm>
            <a:off x="5137556" y="4692118"/>
            <a:ext cx="289026" cy="193648"/>
          </a:xfrm>
          <a:prstGeom prst="rect">
            <a:avLst/>
          </a:prstGeom>
          <a:noFill/>
          <a:ln>
            <a:noFill/>
          </a:ln>
        </p:spPr>
      </p:pic>
      <p:sp>
        <p:nvSpPr>
          <p:cNvPr id="378" name="Google Shape;378;p44"/>
          <p:cNvSpPr/>
          <p:nvPr/>
        </p:nvSpPr>
        <p:spPr>
          <a:xfrm>
            <a:off x="5385965" y="4658783"/>
            <a:ext cx="563985" cy="34647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900">
                <a:solidFill>
                  <a:srgbClr val="7F7F7F"/>
                </a:solidFill>
                <a:latin typeface="Calibri"/>
                <a:ea typeface="Calibri"/>
                <a:cs typeface="Calibri"/>
                <a:sym typeface="Calibri"/>
              </a:rPr>
              <a:t>Party</a:t>
            </a:r>
            <a:br>
              <a:rPr lang="en-US" sz="900">
                <a:solidFill>
                  <a:srgbClr val="7F7F7F"/>
                </a:solidFill>
                <a:latin typeface="Calibri"/>
                <a:ea typeface="Calibri"/>
                <a:cs typeface="Calibri"/>
                <a:sym typeface="Calibri"/>
              </a:rPr>
            </a:br>
            <a:r>
              <a:rPr lang="en-US" sz="900">
                <a:solidFill>
                  <a:srgbClr val="7F7F7F"/>
                </a:solidFill>
                <a:latin typeface="Calibri"/>
                <a:ea typeface="Calibri"/>
                <a:cs typeface="Calibri"/>
                <a:sym typeface="Calibri"/>
              </a:rPr>
              <a:t>May 27</a:t>
            </a:r>
            <a:br>
              <a:rPr lang="en-US" sz="900">
                <a:solidFill>
                  <a:srgbClr val="7F7F7F"/>
                </a:solidFill>
                <a:latin typeface="Calibri"/>
                <a:ea typeface="Calibri"/>
                <a:cs typeface="Calibri"/>
                <a:sym typeface="Calibri"/>
              </a:rPr>
            </a:br>
            <a:r>
              <a:rPr lang="en-US" sz="900">
                <a:solidFill>
                  <a:srgbClr val="0000FF"/>
                </a:solidFill>
                <a:latin typeface="Calibri"/>
                <a:ea typeface="Calibri"/>
                <a:cs typeface="Calibri"/>
                <a:sym typeface="Calibri"/>
              </a:rPr>
              <a:t>add</a:t>
            </a:r>
            <a:endParaRPr/>
          </a:p>
        </p:txBody>
      </p:sp>
      <p:cxnSp>
        <p:nvCxnSpPr>
          <p:cNvPr id="379" name="Google Shape;379;p44"/>
          <p:cNvCxnSpPr/>
          <p:nvPr/>
        </p:nvCxnSpPr>
        <p:spPr>
          <a:xfrm flipH="1" rot="10800000">
            <a:off x="5507988" y="5115983"/>
            <a:ext cx="162560" cy="1294"/>
          </a:xfrm>
          <a:prstGeom prst="straightConnector1">
            <a:avLst/>
          </a:prstGeom>
          <a:noFill/>
          <a:ln cap="flat" cmpd="sng" w="9525">
            <a:solidFill>
              <a:srgbClr val="0000FF"/>
            </a:solidFill>
            <a:prstDash val="solid"/>
            <a:round/>
            <a:headEnd len="sm" w="sm" type="none"/>
            <a:tailEnd len="sm" w="sm" type="none"/>
          </a:ln>
        </p:spPr>
      </p:cxnSp>
      <p:sp>
        <p:nvSpPr>
          <p:cNvPr id="380" name="Google Shape;380;p44"/>
          <p:cNvSpPr/>
          <p:nvPr/>
        </p:nvSpPr>
        <p:spPr>
          <a:xfrm>
            <a:off x="3378409" y="1425920"/>
            <a:ext cx="2137410" cy="15523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Best roast chicken in San Francisco!</a:t>
            </a:r>
            <a:endParaRPr/>
          </a:p>
        </p:txBody>
      </p:sp>
      <p:sp>
        <p:nvSpPr>
          <p:cNvPr id="381" name="Google Shape;381;p44"/>
          <p:cNvSpPr/>
          <p:nvPr/>
        </p:nvSpPr>
        <p:spPr>
          <a:xfrm>
            <a:off x="3378409" y="1657350"/>
            <a:ext cx="213741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The waiter ignored us for 20 minutes.</a:t>
            </a:r>
            <a:endParaRPr/>
          </a:p>
        </p:txBody>
      </p:sp>
      <p:pic>
        <p:nvPicPr>
          <p:cNvPr id="382" name="Google Shape;382;p44"/>
          <p:cNvPicPr preferRelativeResize="0"/>
          <p:nvPr/>
        </p:nvPicPr>
        <p:blipFill rotWithShape="1">
          <a:blip r:embed="rId4">
            <a:alphaModFix/>
          </a:blip>
          <a:srcRect b="0" l="0" r="0" t="0"/>
          <a:stretch/>
        </p:blipFill>
        <p:spPr>
          <a:xfrm>
            <a:off x="5621869" y="1352550"/>
            <a:ext cx="275928" cy="191027"/>
          </a:xfrm>
          <a:prstGeom prst="rect">
            <a:avLst/>
          </a:prstGeom>
          <a:noFill/>
          <a:ln>
            <a:noFill/>
          </a:ln>
        </p:spPr>
      </p:pic>
      <p:pic>
        <p:nvPicPr>
          <p:cNvPr id="383" name="Google Shape;383;p44"/>
          <p:cNvPicPr preferRelativeResize="0"/>
          <p:nvPr/>
        </p:nvPicPr>
        <p:blipFill rotWithShape="1">
          <a:blip r:embed="rId4">
            <a:alphaModFix/>
          </a:blip>
          <a:srcRect b="0" l="0" r="0" t="0"/>
          <a:stretch/>
        </p:blipFill>
        <p:spPr>
          <a:xfrm flipH="1" rot="10800000">
            <a:off x="5621868" y="1657350"/>
            <a:ext cx="275167" cy="190500"/>
          </a:xfrm>
          <a:prstGeom prst="rect">
            <a:avLst/>
          </a:prstGeom>
          <a:noFill/>
          <a:ln>
            <a:noFill/>
          </a:ln>
        </p:spPr>
      </p:pic>
      <p:sp>
        <p:nvSpPr>
          <p:cNvPr id="384" name="Google Shape;384;p44"/>
          <p:cNvSpPr/>
          <p:nvPr/>
        </p:nvSpPr>
        <p:spPr>
          <a:xfrm>
            <a:off x="3352800" y="2321643"/>
            <a:ext cx="2640330" cy="147125"/>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Carter told Mubarak he shouldn’t run again.</a:t>
            </a:r>
            <a:endParaRPr/>
          </a:p>
        </p:txBody>
      </p:sp>
      <p:sp>
        <p:nvSpPr>
          <p:cNvPr id="385" name="Google Shape;385;p44"/>
          <p:cNvSpPr/>
          <p:nvPr/>
        </p:nvSpPr>
        <p:spPr>
          <a:xfrm>
            <a:off x="3581400" y="2216545"/>
            <a:ext cx="1066800" cy="228600"/>
          </a:xfrm>
          <a:prstGeom prst="arc">
            <a:avLst>
              <a:gd fmla="val 10822610" name="adj1"/>
              <a:gd fmla="val 0" name="adj2"/>
            </a:avLst>
          </a:prstGeom>
          <a:noFill/>
          <a:ln cap="flat" cmpd="sng" w="12700">
            <a:solidFill>
              <a:schemeClr val="dk1"/>
            </a:solidFill>
            <a:prstDash val="dot"/>
            <a:round/>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44"/>
          <p:cNvSpPr/>
          <p:nvPr/>
        </p:nvSpPr>
        <p:spPr>
          <a:xfrm>
            <a:off x="4267200" y="2233479"/>
            <a:ext cx="376237" cy="287866"/>
          </a:xfrm>
          <a:prstGeom prst="arc">
            <a:avLst>
              <a:gd fmla="val 10830349" name="adj1"/>
              <a:gd fmla="val 10" name="adj2"/>
            </a:avLst>
          </a:prstGeom>
          <a:noFill/>
          <a:ln cap="flat" cmpd="sng" w="12700">
            <a:solidFill>
              <a:schemeClr val="dk1"/>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id="387" name="Google Shape;387;p44"/>
          <p:cNvPicPr preferRelativeResize="0"/>
          <p:nvPr/>
        </p:nvPicPr>
        <p:blipFill rotWithShape="1">
          <a:blip r:embed="rId5">
            <a:alphaModFix/>
          </a:blip>
          <a:srcRect b="0" l="0" r="0" t="0"/>
          <a:stretch/>
        </p:blipFill>
        <p:spPr>
          <a:xfrm>
            <a:off x="5562600" y="2876550"/>
            <a:ext cx="381000" cy="198120"/>
          </a:xfrm>
          <a:prstGeom prst="rect">
            <a:avLst/>
          </a:prstGeom>
          <a:noFill/>
          <a:ln>
            <a:noFill/>
          </a:ln>
        </p:spPr>
      </p:pic>
      <p:sp>
        <p:nvSpPr>
          <p:cNvPr id="388" name="Google Shape;388;p44"/>
          <p:cNvSpPr/>
          <p:nvPr/>
        </p:nvSpPr>
        <p:spPr>
          <a:xfrm>
            <a:off x="3153962" y="2793489"/>
            <a:ext cx="2286000" cy="2286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lang="en-US" sz="1200">
                <a:solidFill>
                  <a:srgbClr val="000000"/>
                </a:solidFill>
                <a:latin typeface="Calibri"/>
                <a:ea typeface="Calibri"/>
                <a:cs typeface="Calibri"/>
                <a:sym typeface="Calibri"/>
              </a:rPr>
              <a:t>I need new batteries for my </a:t>
            </a:r>
            <a:r>
              <a:rPr b="1" i="1" lang="en-US" sz="1200">
                <a:solidFill>
                  <a:srgbClr val="00A6D6"/>
                </a:solidFill>
                <a:latin typeface="Calibri"/>
                <a:ea typeface="Calibri"/>
                <a:cs typeface="Calibri"/>
                <a:sym typeface="Calibri"/>
              </a:rPr>
              <a:t>mouse</a:t>
            </a:r>
            <a:r>
              <a:rPr lang="en-US" sz="1200">
                <a:solidFill>
                  <a:srgbClr val="00A6D6"/>
                </a:solidFill>
                <a:latin typeface="Calibri"/>
                <a:ea typeface="Calibri"/>
                <a:cs typeface="Calibri"/>
                <a:sym typeface="Calibri"/>
              </a:rPr>
              <a:t>.</a:t>
            </a:r>
            <a:endParaRPr/>
          </a:p>
        </p:txBody>
      </p:sp>
      <p:sp>
        <p:nvSpPr>
          <p:cNvPr id="389" name="Google Shape;389;p44"/>
          <p:cNvSpPr/>
          <p:nvPr/>
        </p:nvSpPr>
        <p:spPr>
          <a:xfrm>
            <a:off x="3107351" y="4181710"/>
            <a:ext cx="2607649" cy="165528"/>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The 13</a:t>
            </a:r>
            <a:r>
              <a:rPr baseline="30000" lang="en-US" sz="1000">
                <a:solidFill>
                  <a:srgbClr val="000000"/>
                </a:solidFill>
                <a:latin typeface="Calibri"/>
                <a:ea typeface="Calibri"/>
                <a:cs typeface="Calibri"/>
                <a:sym typeface="Calibri"/>
              </a:rPr>
              <a:t>th</a:t>
            </a:r>
            <a:r>
              <a:rPr lang="en-US" sz="1000">
                <a:solidFill>
                  <a:srgbClr val="000000"/>
                </a:solidFill>
                <a:latin typeface="Calibri"/>
                <a:ea typeface="Calibri"/>
                <a:cs typeface="Calibri"/>
                <a:sym typeface="Calibri"/>
              </a:rPr>
              <a:t> Shanghai International Film Festival…</a:t>
            </a:r>
            <a:endParaRPr/>
          </a:p>
        </p:txBody>
      </p:sp>
      <p:sp>
        <p:nvSpPr>
          <p:cNvPr id="390" name="Google Shape;390;p44"/>
          <p:cNvSpPr/>
          <p:nvPr/>
        </p:nvSpPr>
        <p:spPr>
          <a:xfrm>
            <a:off x="3124200" y="3982708"/>
            <a:ext cx="2065864" cy="144394"/>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第13届上海国际电影节开幕…</a:t>
            </a:r>
            <a:endParaRPr sz="1000">
              <a:solidFill>
                <a:srgbClr val="000000"/>
              </a:solidFill>
              <a:latin typeface="Calibri"/>
              <a:ea typeface="Calibri"/>
              <a:cs typeface="Calibri"/>
              <a:sym typeface="Calibri"/>
            </a:endParaRPr>
          </a:p>
        </p:txBody>
      </p:sp>
      <p:sp>
        <p:nvSpPr>
          <p:cNvPr id="391" name="Google Shape;391;p44"/>
          <p:cNvSpPr/>
          <p:nvPr/>
        </p:nvSpPr>
        <p:spPr>
          <a:xfrm>
            <a:off x="5384799" y="3983172"/>
            <a:ext cx="217060" cy="137518"/>
          </a:xfrm>
          <a:prstGeom prst="rightArrow">
            <a:avLst>
              <a:gd fmla="val 50000" name="adj1"/>
              <a:gd fmla="val 50000" name="adj2"/>
            </a:avLst>
          </a:prstGeom>
          <a:solidFill>
            <a:srgbClr val="C5D8F1"/>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2" name="Google Shape;392;p44"/>
          <p:cNvSpPr/>
          <p:nvPr/>
        </p:nvSpPr>
        <p:spPr>
          <a:xfrm>
            <a:off x="6477000" y="3342282"/>
            <a:ext cx="1319212" cy="118864"/>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The Dow Jones is up</a:t>
            </a:r>
            <a:endParaRPr/>
          </a:p>
        </p:txBody>
      </p:sp>
      <p:sp>
        <p:nvSpPr>
          <p:cNvPr id="393" name="Google Shape;393;p44"/>
          <p:cNvSpPr/>
          <p:nvPr/>
        </p:nvSpPr>
        <p:spPr>
          <a:xfrm>
            <a:off x="6705600" y="3638550"/>
            <a:ext cx="1192037" cy="156136"/>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Housing prices rose</a:t>
            </a:r>
            <a:endParaRPr/>
          </a:p>
        </p:txBody>
      </p:sp>
      <p:sp>
        <p:nvSpPr>
          <p:cNvPr id="394" name="Google Shape;394;p44"/>
          <p:cNvSpPr/>
          <p:nvPr/>
        </p:nvSpPr>
        <p:spPr>
          <a:xfrm>
            <a:off x="7946850" y="3461146"/>
            <a:ext cx="179387" cy="125015"/>
          </a:xfrm>
          <a:prstGeom prst="rightArrow">
            <a:avLst>
              <a:gd fmla="val 50000" name="adj1"/>
              <a:gd fmla="val 50000" name="adj2"/>
            </a:avLst>
          </a:prstGeom>
          <a:solidFill>
            <a:srgbClr val="C5D8F1"/>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5" name="Google Shape;395;p44"/>
          <p:cNvSpPr/>
          <p:nvPr/>
        </p:nvSpPr>
        <p:spPr>
          <a:xfrm>
            <a:off x="8248474" y="3379577"/>
            <a:ext cx="766762" cy="310169"/>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Calibri"/>
                <a:ea typeface="Calibri"/>
                <a:cs typeface="Calibri"/>
                <a:sym typeface="Calibri"/>
              </a:rPr>
              <a:t>Economy is good</a:t>
            </a:r>
            <a:endParaRPr/>
          </a:p>
        </p:txBody>
      </p:sp>
      <p:sp>
        <p:nvSpPr>
          <p:cNvPr id="396" name="Google Shape;396;p44"/>
          <p:cNvSpPr/>
          <p:nvPr/>
        </p:nvSpPr>
        <p:spPr>
          <a:xfrm>
            <a:off x="6388644" y="1810146"/>
            <a:ext cx="2374356" cy="304403"/>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Q. How effective is ibuprofen in reducing fever in patients with acute febrile illness?</a:t>
            </a:r>
            <a:endParaRPr/>
          </a:p>
        </p:txBody>
      </p:sp>
      <p:sp>
        <p:nvSpPr>
          <p:cNvPr id="397" name="Google Shape;397;p44"/>
          <p:cNvSpPr/>
          <p:nvPr/>
        </p:nvSpPr>
        <p:spPr>
          <a:xfrm>
            <a:off x="3810000" y="3530600"/>
            <a:ext cx="22098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000000"/>
                </a:solidFill>
                <a:latin typeface="Calibri"/>
                <a:ea typeface="Calibri"/>
                <a:cs typeface="Calibri"/>
                <a:sym typeface="Calibri"/>
              </a:rPr>
              <a:t>I can see Alcatraz from the window!</a:t>
            </a:r>
            <a:endParaRPr/>
          </a:p>
        </p:txBody>
      </p:sp>
      <p:cxnSp>
        <p:nvCxnSpPr>
          <p:cNvPr id="398" name="Google Shape;398;p44"/>
          <p:cNvCxnSpPr/>
          <p:nvPr/>
        </p:nvCxnSpPr>
        <p:spPr>
          <a:xfrm rot="10800000">
            <a:off x="5257801" y="3459291"/>
            <a:ext cx="93663" cy="59531"/>
          </a:xfrm>
          <a:prstGeom prst="straightConnector1">
            <a:avLst/>
          </a:prstGeom>
          <a:noFill/>
          <a:ln cap="flat" cmpd="sng" w="9525">
            <a:solidFill>
              <a:srgbClr val="7F7F7F"/>
            </a:solidFill>
            <a:prstDash val="solid"/>
            <a:round/>
            <a:headEnd len="sm" w="sm" type="none"/>
            <a:tailEnd len="sm" w="sm" type="none"/>
          </a:ln>
        </p:spPr>
      </p:cxnSp>
      <p:cxnSp>
        <p:nvCxnSpPr>
          <p:cNvPr id="399" name="Google Shape;399;p44"/>
          <p:cNvCxnSpPr/>
          <p:nvPr/>
        </p:nvCxnSpPr>
        <p:spPr>
          <a:xfrm flipH="1" rot="10800000">
            <a:off x="5165725" y="3459291"/>
            <a:ext cx="95250" cy="59531"/>
          </a:xfrm>
          <a:prstGeom prst="straightConnector1">
            <a:avLst/>
          </a:prstGeom>
          <a:noFill/>
          <a:ln cap="flat" cmpd="sng" w="9525">
            <a:solidFill>
              <a:srgbClr val="7F7F7F"/>
            </a:solidFill>
            <a:prstDash val="solid"/>
            <a:round/>
            <a:headEnd len="sm" w="sm" type="none"/>
            <a:tailEnd len="sm" w="sm" type="none"/>
          </a:ln>
        </p:spPr>
      </p:cxnSp>
      <p:cxnSp>
        <p:nvCxnSpPr>
          <p:cNvPr id="400" name="Google Shape;400;p44"/>
          <p:cNvCxnSpPr/>
          <p:nvPr/>
        </p:nvCxnSpPr>
        <p:spPr>
          <a:xfrm rot="10800000">
            <a:off x="5111751" y="3399759"/>
            <a:ext cx="149225" cy="59531"/>
          </a:xfrm>
          <a:prstGeom prst="straightConnector1">
            <a:avLst/>
          </a:prstGeom>
          <a:noFill/>
          <a:ln cap="flat" cmpd="sng" w="9525">
            <a:solidFill>
              <a:srgbClr val="7F7F7F"/>
            </a:solidFill>
            <a:prstDash val="solid"/>
            <a:round/>
            <a:headEnd len="sm" w="sm" type="none"/>
            <a:tailEnd len="sm" w="sm" type="none"/>
          </a:ln>
        </p:spPr>
      </p:cxnSp>
      <p:cxnSp>
        <p:nvCxnSpPr>
          <p:cNvPr id="401" name="Google Shape;401;p44"/>
          <p:cNvCxnSpPr/>
          <p:nvPr/>
        </p:nvCxnSpPr>
        <p:spPr>
          <a:xfrm rot="-5400000">
            <a:off x="4987132" y="3394203"/>
            <a:ext cx="119063" cy="130175"/>
          </a:xfrm>
          <a:prstGeom prst="straightConnector1">
            <a:avLst/>
          </a:prstGeom>
          <a:noFill/>
          <a:ln cap="flat" cmpd="sng" w="9525">
            <a:solidFill>
              <a:srgbClr val="7F7F7F"/>
            </a:solidFill>
            <a:prstDash val="solid"/>
            <a:round/>
            <a:headEnd len="sm" w="sm" type="none"/>
            <a:tailEnd len="sm" w="sm" type="none"/>
          </a:ln>
        </p:spPr>
      </p:cxnSp>
      <p:cxnSp>
        <p:nvCxnSpPr>
          <p:cNvPr id="402" name="Google Shape;402;p44"/>
          <p:cNvCxnSpPr/>
          <p:nvPr/>
        </p:nvCxnSpPr>
        <p:spPr>
          <a:xfrm rot="10800000">
            <a:off x="4962526" y="3341418"/>
            <a:ext cx="149225" cy="58341"/>
          </a:xfrm>
          <a:prstGeom prst="straightConnector1">
            <a:avLst/>
          </a:prstGeom>
          <a:noFill/>
          <a:ln cap="flat" cmpd="sng" w="9525">
            <a:solidFill>
              <a:srgbClr val="7F7F7F"/>
            </a:solidFill>
            <a:prstDash val="solid"/>
            <a:round/>
            <a:headEnd len="sm" w="sm" type="none"/>
            <a:tailEnd len="sm" w="sm" type="none"/>
          </a:ln>
        </p:spPr>
      </p:cxnSp>
      <p:cxnSp>
        <p:nvCxnSpPr>
          <p:cNvPr id="403" name="Google Shape;403;p44"/>
          <p:cNvCxnSpPr/>
          <p:nvPr/>
        </p:nvCxnSpPr>
        <p:spPr>
          <a:xfrm flipH="1" rot="10800000">
            <a:off x="4719638" y="3341418"/>
            <a:ext cx="242887" cy="177404"/>
          </a:xfrm>
          <a:prstGeom prst="straightConnector1">
            <a:avLst/>
          </a:prstGeom>
          <a:noFill/>
          <a:ln cap="flat" cmpd="sng" w="9525">
            <a:solidFill>
              <a:srgbClr val="7F7F7F"/>
            </a:solidFill>
            <a:prstDash val="solid"/>
            <a:round/>
            <a:headEnd len="sm" w="sm" type="none"/>
            <a:tailEnd len="sm" w="sm" type="none"/>
          </a:ln>
        </p:spPr>
      </p:cxnSp>
      <p:cxnSp>
        <p:nvCxnSpPr>
          <p:cNvPr id="404" name="Google Shape;404;p44"/>
          <p:cNvCxnSpPr/>
          <p:nvPr/>
        </p:nvCxnSpPr>
        <p:spPr>
          <a:xfrm flipH="1" rot="10800000">
            <a:off x="4476751" y="3341418"/>
            <a:ext cx="485775" cy="177404"/>
          </a:xfrm>
          <a:prstGeom prst="straightConnector1">
            <a:avLst/>
          </a:prstGeom>
          <a:noFill/>
          <a:ln cap="flat" cmpd="sng" w="9525">
            <a:solidFill>
              <a:srgbClr val="7F7F7F"/>
            </a:solidFill>
            <a:prstDash val="solid"/>
            <a:round/>
            <a:headEnd len="sm" w="sm" type="none"/>
            <a:tailEnd len="sm" w="sm" type="none"/>
          </a:ln>
        </p:spPr>
      </p:cxnSp>
      <p:cxnSp>
        <p:nvCxnSpPr>
          <p:cNvPr id="405" name="Google Shape;405;p44"/>
          <p:cNvCxnSpPr/>
          <p:nvPr/>
        </p:nvCxnSpPr>
        <p:spPr>
          <a:xfrm rot="10800000">
            <a:off x="4810126" y="3281887"/>
            <a:ext cx="149225" cy="59531"/>
          </a:xfrm>
          <a:prstGeom prst="straightConnector1">
            <a:avLst/>
          </a:prstGeom>
          <a:noFill/>
          <a:ln cap="flat" cmpd="sng" w="9525">
            <a:solidFill>
              <a:srgbClr val="7F7F7F"/>
            </a:solidFill>
            <a:prstDash val="solid"/>
            <a:round/>
            <a:headEnd len="sm" w="sm" type="none"/>
            <a:tailEnd len="sm" w="sm" type="none"/>
          </a:ln>
        </p:spPr>
      </p:cxnSp>
      <p:cxnSp>
        <p:nvCxnSpPr>
          <p:cNvPr id="406" name="Google Shape;406;p44"/>
          <p:cNvCxnSpPr/>
          <p:nvPr/>
        </p:nvCxnSpPr>
        <p:spPr>
          <a:xfrm rot="10800000">
            <a:off x="4660901" y="3222356"/>
            <a:ext cx="149225" cy="59531"/>
          </a:xfrm>
          <a:prstGeom prst="straightConnector1">
            <a:avLst/>
          </a:prstGeom>
          <a:noFill/>
          <a:ln cap="flat" cmpd="sng" w="9525">
            <a:solidFill>
              <a:srgbClr val="7F7F7F"/>
            </a:solidFill>
            <a:prstDash val="solid"/>
            <a:round/>
            <a:headEnd len="sm" w="sm" type="none"/>
            <a:tailEnd len="sm" w="sm" type="none"/>
          </a:ln>
        </p:spPr>
      </p:cxnSp>
      <p:cxnSp>
        <p:nvCxnSpPr>
          <p:cNvPr id="407" name="Google Shape;407;p44"/>
          <p:cNvCxnSpPr/>
          <p:nvPr/>
        </p:nvCxnSpPr>
        <p:spPr>
          <a:xfrm flipH="1" rot="10800000">
            <a:off x="4325939" y="3284268"/>
            <a:ext cx="484187" cy="234554"/>
          </a:xfrm>
          <a:prstGeom prst="straightConnector1">
            <a:avLst/>
          </a:prstGeom>
          <a:noFill/>
          <a:ln cap="flat" cmpd="sng" w="9525">
            <a:solidFill>
              <a:srgbClr val="7F7F7F"/>
            </a:solidFill>
            <a:prstDash val="solid"/>
            <a:round/>
            <a:headEnd len="sm" w="sm" type="none"/>
            <a:tailEnd len="sm" w="sm" type="none"/>
          </a:ln>
        </p:spPr>
      </p:cxnSp>
      <p:cxnSp>
        <p:nvCxnSpPr>
          <p:cNvPr id="408" name="Google Shape;408;p44"/>
          <p:cNvCxnSpPr/>
          <p:nvPr/>
        </p:nvCxnSpPr>
        <p:spPr>
          <a:xfrm flipH="1" rot="10800000">
            <a:off x="4114800" y="3227118"/>
            <a:ext cx="542925" cy="335232"/>
          </a:xfrm>
          <a:prstGeom prst="straightConnector1">
            <a:avLst/>
          </a:prstGeom>
          <a:noFill/>
          <a:ln cap="flat" cmpd="sng" w="9525">
            <a:solidFill>
              <a:srgbClr val="7F7F7F"/>
            </a:solidFill>
            <a:prstDash val="solid"/>
            <a:round/>
            <a:headEnd len="sm" w="sm" type="none"/>
            <a:tailEnd len="sm" w="sm" type="none"/>
          </a:ln>
        </p:spPr>
      </p:cxnSp>
      <p:sp>
        <p:nvSpPr>
          <p:cNvPr id="409" name="Google Shape;409;p44"/>
          <p:cNvSpPr/>
          <p:nvPr/>
        </p:nvSpPr>
        <p:spPr>
          <a:xfrm>
            <a:off x="6405785" y="2620708"/>
            <a:ext cx="2121693" cy="15271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XYZ acquired ABC yesterday</a:t>
            </a:r>
            <a:endParaRPr/>
          </a:p>
        </p:txBody>
      </p:sp>
      <p:sp>
        <p:nvSpPr>
          <p:cNvPr id="410" name="Google Shape;410;p44"/>
          <p:cNvSpPr/>
          <p:nvPr/>
        </p:nvSpPr>
        <p:spPr>
          <a:xfrm>
            <a:off x="6405785" y="2789989"/>
            <a:ext cx="2121693" cy="155854"/>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ABC has been taken over by XYZ</a:t>
            </a:r>
            <a:endParaRPr/>
          </a:p>
        </p:txBody>
      </p:sp>
      <p:sp>
        <p:nvSpPr>
          <p:cNvPr id="411" name="Google Shape;411;p44"/>
          <p:cNvSpPr/>
          <p:nvPr/>
        </p:nvSpPr>
        <p:spPr>
          <a:xfrm>
            <a:off x="6985982" y="4019550"/>
            <a:ext cx="2054655" cy="208183"/>
          </a:xfrm>
          <a:prstGeom prst="wedgeRectCallout">
            <a:avLst>
              <a:gd fmla="val -67569" name="adj1"/>
              <a:gd fmla="val 96660" name="adj2"/>
            </a:avLst>
          </a:prstGeom>
          <a:solidFill>
            <a:schemeClr val="lt1"/>
          </a:solidFill>
          <a:ln cap="flat" cmpd="sng" w="9525">
            <a:solidFill>
              <a:srgbClr val="7F7F7F"/>
            </a:solidFill>
            <a:prstDash val="solid"/>
            <a:round/>
            <a:headEnd len="sm" w="sm" type="none"/>
            <a:tailEnd len="sm" w="sm" type="none"/>
          </a:ln>
          <a:effectLst>
            <a:outerShdw blurRad="25400" rotWithShape="0" dir="5400000" dist="127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Calibri"/>
                <a:ea typeface="Calibri"/>
                <a:cs typeface="Calibri"/>
                <a:sym typeface="Calibri"/>
              </a:rPr>
              <a:t>Where is Citizen Kane playing in SF? </a:t>
            </a:r>
            <a:endParaRPr/>
          </a:p>
        </p:txBody>
      </p:sp>
      <p:sp>
        <p:nvSpPr>
          <p:cNvPr id="412" name="Google Shape;412;p44"/>
          <p:cNvSpPr/>
          <p:nvPr/>
        </p:nvSpPr>
        <p:spPr>
          <a:xfrm>
            <a:off x="6936349" y="4324350"/>
            <a:ext cx="1714818" cy="327295"/>
          </a:xfrm>
          <a:prstGeom prst="wedgeRectCallout">
            <a:avLst>
              <a:gd fmla="val 63386" name="adj1"/>
              <a:gd fmla="val -39734" name="adj2"/>
            </a:avLst>
          </a:prstGeom>
          <a:solidFill>
            <a:schemeClr val="lt1"/>
          </a:solidFill>
          <a:ln cap="flat" cmpd="sng" w="9525">
            <a:solidFill>
              <a:srgbClr val="7F7F7F"/>
            </a:solidFill>
            <a:prstDash val="solid"/>
            <a:round/>
            <a:headEnd len="sm" w="sm" type="none"/>
            <a:tailEnd len="sm" w="sm" type="none"/>
          </a:ln>
          <a:effectLst>
            <a:outerShdw blurRad="25400" rotWithShape="0" dir="5400000" dist="127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rgbClr val="000000"/>
                </a:solidFill>
                <a:latin typeface="Calibri"/>
                <a:ea typeface="Calibri"/>
                <a:cs typeface="Calibri"/>
                <a:sym typeface="Calibri"/>
              </a:rPr>
              <a:t>Castro Theatre at 7:30. Do you want a ticket?</a:t>
            </a:r>
            <a:endParaRPr/>
          </a:p>
        </p:txBody>
      </p:sp>
      <p:pic>
        <p:nvPicPr>
          <p:cNvPr id="413" name="Google Shape;413;p44"/>
          <p:cNvPicPr preferRelativeResize="0"/>
          <p:nvPr/>
        </p:nvPicPr>
        <p:blipFill rotWithShape="1">
          <a:blip r:embed="rId6">
            <a:alphaModFix/>
          </a:blip>
          <a:srcRect b="0" l="0" r="0" t="0"/>
          <a:stretch/>
        </p:blipFill>
        <p:spPr>
          <a:xfrm flipH="1">
            <a:off x="6298773" y="4340605"/>
            <a:ext cx="379664" cy="288545"/>
          </a:xfrm>
          <a:prstGeom prst="rect">
            <a:avLst/>
          </a:prstGeom>
          <a:noFill/>
          <a:ln>
            <a:noFill/>
          </a:ln>
        </p:spPr>
      </p:pic>
      <p:sp>
        <p:nvSpPr>
          <p:cNvPr id="414" name="Google Shape;414;p44"/>
          <p:cNvSpPr/>
          <p:nvPr/>
        </p:nvSpPr>
        <p:spPr>
          <a:xfrm>
            <a:off x="6553200" y="3486150"/>
            <a:ext cx="1295400" cy="152400"/>
          </a:xfrm>
          <a:prstGeom prst="rect">
            <a:avLst/>
          </a:prstGeom>
          <a:solidFill>
            <a:schemeClr val="lt1"/>
          </a:solidFill>
          <a:ln cap="flat" cmpd="sng" w="9525">
            <a:solidFill>
              <a:srgbClr val="7F7F7F"/>
            </a:solidFill>
            <a:prstDash val="solid"/>
            <a:round/>
            <a:headEnd len="sm" w="sm" type="none"/>
            <a:tailEnd len="sm" w="sm" type="none"/>
          </a:ln>
          <a:effectLst>
            <a:outerShdw blurRad="25400" dir="2700000" dist="127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000">
                <a:solidFill>
                  <a:srgbClr val="000000"/>
                </a:solidFill>
                <a:latin typeface="Calibri"/>
                <a:ea typeface="Calibri"/>
                <a:cs typeface="Calibri"/>
                <a:sym typeface="Calibri"/>
              </a:rPr>
              <a:t>The S&amp;P500 jumped</a:t>
            </a:r>
            <a:endParaRPr/>
          </a:p>
        </p:txBody>
      </p:sp>
      <p:pic>
        <p:nvPicPr>
          <p:cNvPr descr="BU009519.png" id="415" name="Google Shape;415;p44"/>
          <p:cNvPicPr preferRelativeResize="0"/>
          <p:nvPr/>
        </p:nvPicPr>
        <p:blipFill rotWithShape="1">
          <a:blip r:embed="rId7">
            <a:alphaModFix/>
          </a:blip>
          <a:srcRect b="0" l="0" r="0" t="0"/>
          <a:stretch/>
        </p:blipFill>
        <p:spPr>
          <a:xfrm>
            <a:off x="5655423" y="2571750"/>
            <a:ext cx="440577" cy="438150"/>
          </a:xfrm>
          <a:prstGeom prst="rect">
            <a:avLst/>
          </a:prstGeom>
          <a:noFill/>
          <a:ln>
            <a:noFill/>
          </a:ln>
        </p:spPr>
      </p:pic>
      <p:pic>
        <p:nvPicPr>
          <p:cNvPr descr="skd186802sdc.png" id="416" name="Google Shape;416;p44"/>
          <p:cNvPicPr preferRelativeResize="0"/>
          <p:nvPr/>
        </p:nvPicPr>
        <p:blipFill rotWithShape="1">
          <a:blip r:embed="rId8">
            <a:alphaModFix/>
          </a:blip>
          <a:srcRect b="0" l="0" r="0" t="0"/>
          <a:stretch/>
        </p:blipFill>
        <p:spPr>
          <a:xfrm>
            <a:off x="8812037" y="4070746"/>
            <a:ext cx="408163" cy="43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Questions so far?</a:t>
            </a:r>
            <a:endParaRPr/>
          </a:p>
        </p:txBody>
      </p:sp>
      <p:pic>
        <p:nvPicPr>
          <p:cNvPr descr="Image result for head scratch" id="422" name="Google Shape;422;p45"/>
          <p:cNvPicPr preferRelativeResize="0"/>
          <p:nvPr/>
        </p:nvPicPr>
        <p:blipFill rotWithShape="1">
          <a:blip r:embed="rId3">
            <a:alphaModFix/>
          </a:blip>
          <a:srcRect b="0" l="0" r="0" t="0"/>
          <a:stretch/>
        </p:blipFill>
        <p:spPr>
          <a:xfrm>
            <a:off x="4027715" y="1167492"/>
            <a:ext cx="2928257" cy="29282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6"/>
          <p:cNvSpPr txBox="1"/>
          <p:nvPr>
            <p:ph idx="1" type="subTitle"/>
          </p:nvPr>
        </p:nvSpPr>
        <p:spPr>
          <a:xfrm>
            <a:off x="2171700" y="1396604"/>
            <a:ext cx="4800600" cy="1156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solidFill>
                  <a:srgbClr val="B7B7B7"/>
                </a:solidFill>
                <a:latin typeface="Arial"/>
                <a:ea typeface="Arial"/>
                <a:cs typeface="Arial"/>
                <a:sym typeface="Arial"/>
              </a:rPr>
              <a:t>Part 1:</a:t>
            </a:r>
            <a:endParaRPr>
              <a:solidFill>
                <a:srgbClr val="B7B7B7"/>
              </a:solidFill>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rgbClr val="B7B7B7"/>
                </a:solidFill>
                <a:latin typeface="Arial"/>
                <a:ea typeface="Arial"/>
                <a:cs typeface="Arial"/>
                <a:sym typeface="Arial"/>
              </a:rPr>
              <a:t>Administrative Issues</a:t>
            </a:r>
            <a:endParaRPr>
              <a:solidFill>
                <a:srgbClr val="B7B7B7"/>
              </a:solidFil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7B7B7"/>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rgbClr val="B7B7B7"/>
                </a:solidFill>
                <a:latin typeface="Arial"/>
                <a:ea typeface="Arial"/>
                <a:cs typeface="Arial"/>
                <a:sym typeface="Arial"/>
              </a:rPr>
              <a:t>Applications of Natural Language Processing</a:t>
            </a:r>
            <a:endParaRPr>
              <a:solidFill>
                <a:srgbClr val="B7B7B7"/>
              </a:solidFil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7B7B7"/>
              </a:solidFill>
              <a:latin typeface="Arial"/>
              <a:ea typeface="Arial"/>
              <a:cs typeface="Arial"/>
              <a:sym typeface="Arial"/>
            </a:endParaRPr>
          </a:p>
        </p:txBody>
      </p:sp>
      <p:sp>
        <p:nvSpPr>
          <p:cNvPr id="428" name="Google Shape;428;p46"/>
          <p:cNvSpPr txBox="1"/>
          <p:nvPr/>
        </p:nvSpPr>
        <p:spPr>
          <a:xfrm>
            <a:off x="2171700" y="2790824"/>
            <a:ext cx="4800600" cy="919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t>Part 2:</a:t>
            </a:r>
            <a:endParaRPr b="1"/>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latin typeface="Arial"/>
                <a:ea typeface="Arial"/>
                <a:cs typeface="Arial"/>
                <a:sym typeface="Arial"/>
              </a:rPr>
              <a:t>Terminology: Components</a:t>
            </a:r>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FBFB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7"/>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Bag-of-words model</a:t>
            </a:r>
            <a:endParaRPr/>
          </a:p>
        </p:txBody>
      </p:sp>
      <p:sp>
        <p:nvSpPr>
          <p:cNvPr id="434" name="Google Shape;434;p47"/>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285750" lvl="1" marL="742950" marR="0" rtl="0" algn="l">
              <a:spcBef>
                <a:spcPts val="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Ignore order of words</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Ignore morphology/syntax (cats vs cat)</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No advanced semantics</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Just count matches between words</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Works pretty well!</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We know how to do better…</a:t>
            </a:r>
            <a:endParaRPr/>
          </a:p>
        </p:txBody>
      </p:sp>
      <p:pic>
        <p:nvPicPr>
          <p:cNvPr id="435" name="Google Shape;435;p47"/>
          <p:cNvPicPr preferRelativeResize="0"/>
          <p:nvPr/>
        </p:nvPicPr>
        <p:blipFill rotWithShape="1">
          <a:blip r:embed="rId3">
            <a:alphaModFix/>
          </a:blip>
          <a:srcRect b="0" l="0" r="0" t="0"/>
          <a:stretch/>
        </p:blipFill>
        <p:spPr>
          <a:xfrm>
            <a:off x="117475" y="1628774"/>
            <a:ext cx="1379055" cy="1857375"/>
          </a:xfrm>
          <a:prstGeom prst="rect">
            <a:avLst/>
          </a:prstGeom>
          <a:noFill/>
          <a:ln>
            <a:noFill/>
          </a:ln>
        </p:spPr>
      </p:pic>
      <p:sp>
        <p:nvSpPr>
          <p:cNvPr id="436" name="Google Shape;436;p47"/>
          <p:cNvSpPr txBox="1"/>
          <p:nvPr/>
        </p:nvSpPr>
        <p:spPr>
          <a:xfrm>
            <a:off x="790575" y="3019425"/>
            <a:ext cx="4953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this</a:t>
            </a:r>
            <a:endParaRPr/>
          </a:p>
        </p:txBody>
      </p:sp>
      <p:sp>
        <p:nvSpPr>
          <p:cNvPr id="437" name="Google Shape;437;p47"/>
          <p:cNvSpPr txBox="1"/>
          <p:nvPr/>
        </p:nvSpPr>
        <p:spPr>
          <a:xfrm>
            <a:off x="523875" y="2581660"/>
            <a:ext cx="37147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is</a:t>
            </a:r>
            <a:endParaRPr sz="1200">
              <a:solidFill>
                <a:schemeClr val="dk1"/>
              </a:solidFill>
              <a:latin typeface="Arial"/>
              <a:ea typeface="Arial"/>
              <a:cs typeface="Arial"/>
              <a:sym typeface="Arial"/>
            </a:endParaRPr>
          </a:p>
        </p:txBody>
      </p:sp>
      <p:sp>
        <p:nvSpPr>
          <p:cNvPr id="438" name="Google Shape;438;p47"/>
          <p:cNvSpPr txBox="1"/>
          <p:nvPr/>
        </p:nvSpPr>
        <p:spPr>
          <a:xfrm>
            <a:off x="807002" y="2728427"/>
            <a:ext cx="4953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a:t>
            </a:r>
            <a:endParaRPr/>
          </a:p>
        </p:txBody>
      </p:sp>
      <p:sp>
        <p:nvSpPr>
          <p:cNvPr id="439" name="Google Shape;439;p47"/>
          <p:cNvSpPr txBox="1"/>
          <p:nvPr/>
        </p:nvSpPr>
        <p:spPr>
          <a:xfrm>
            <a:off x="425450" y="2844082"/>
            <a:ext cx="46367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bag</a:t>
            </a:r>
            <a:endParaRPr sz="1200">
              <a:solidFill>
                <a:schemeClr val="dk1"/>
              </a:solidFill>
              <a:latin typeface="Arial"/>
              <a:ea typeface="Arial"/>
              <a:cs typeface="Arial"/>
              <a:sym typeface="Arial"/>
            </a:endParaRPr>
          </a:p>
        </p:txBody>
      </p:sp>
      <p:sp>
        <p:nvSpPr>
          <p:cNvPr id="440" name="Google Shape;440;p47"/>
          <p:cNvSpPr txBox="1"/>
          <p:nvPr/>
        </p:nvSpPr>
        <p:spPr>
          <a:xfrm>
            <a:off x="590612" y="1752018"/>
            <a:ext cx="46367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of</a:t>
            </a:r>
            <a:endParaRPr/>
          </a:p>
        </p:txBody>
      </p:sp>
      <p:sp>
        <p:nvSpPr>
          <p:cNvPr id="441" name="Google Shape;441;p47"/>
          <p:cNvSpPr txBox="1"/>
          <p:nvPr/>
        </p:nvSpPr>
        <p:spPr>
          <a:xfrm>
            <a:off x="457200" y="2319239"/>
            <a:ext cx="67291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words</a:t>
            </a:r>
            <a:endParaRPr sz="12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8"/>
          <p:cNvSpPr/>
          <p:nvPr/>
        </p:nvSpPr>
        <p:spPr>
          <a:xfrm>
            <a:off x="381000" y="1270978"/>
            <a:ext cx="2766060" cy="1605572"/>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48" name="Google Shape;448;p48"/>
          <p:cNvSpPr/>
          <p:nvPr/>
        </p:nvSpPr>
        <p:spPr>
          <a:xfrm>
            <a:off x="3293428" y="1270978"/>
            <a:ext cx="2766060" cy="1605572"/>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49" name="Google Shape;449;p48"/>
          <p:cNvSpPr txBox="1"/>
          <p:nvPr/>
        </p:nvSpPr>
        <p:spPr>
          <a:xfrm>
            <a:off x="430043" y="1200150"/>
            <a:ext cx="2657974"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non-standard English</a:t>
            </a:r>
            <a:endParaRPr sz="2200">
              <a:solidFill>
                <a:schemeClr val="dk1"/>
              </a:solidFill>
              <a:latin typeface="Calibri"/>
              <a:ea typeface="Calibri"/>
              <a:cs typeface="Calibri"/>
              <a:sym typeface="Calibri"/>
            </a:endParaRPr>
          </a:p>
        </p:txBody>
      </p:sp>
      <p:sp>
        <p:nvSpPr>
          <p:cNvPr id="450" name="Google Shape;450;p48"/>
          <p:cNvSpPr txBox="1"/>
          <p:nvPr/>
        </p:nvSpPr>
        <p:spPr>
          <a:xfrm>
            <a:off x="453570" y="1633160"/>
            <a:ext cx="2895600" cy="12464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Great job @justinbieber! Were SOO PROUD of what youve accomplished! U taught us 2 #neversaynever &amp; you yourself should never give up either♥</a:t>
            </a:r>
            <a:endParaRPr/>
          </a:p>
        </p:txBody>
      </p:sp>
      <p:sp>
        <p:nvSpPr>
          <p:cNvPr id="451" name="Google Shape;451;p48"/>
          <p:cNvSpPr txBox="1"/>
          <p:nvPr/>
        </p:nvSpPr>
        <p:spPr>
          <a:xfrm>
            <a:off x="3288695" y="1270688"/>
            <a:ext cx="255743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segmentation issues</a:t>
            </a:r>
            <a:endParaRPr/>
          </a:p>
        </p:txBody>
      </p:sp>
      <p:sp>
        <p:nvSpPr>
          <p:cNvPr id="452" name="Google Shape;452;p48"/>
          <p:cNvSpPr/>
          <p:nvPr/>
        </p:nvSpPr>
        <p:spPr>
          <a:xfrm>
            <a:off x="6149340" y="1270978"/>
            <a:ext cx="2766060" cy="1605572"/>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53" name="Google Shape;453;p48"/>
          <p:cNvSpPr txBox="1"/>
          <p:nvPr/>
        </p:nvSpPr>
        <p:spPr>
          <a:xfrm>
            <a:off x="6963006" y="1318222"/>
            <a:ext cx="96693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idioms</a:t>
            </a:r>
            <a:endParaRPr/>
          </a:p>
        </p:txBody>
      </p:sp>
      <p:sp>
        <p:nvSpPr>
          <p:cNvPr id="454" name="Google Shape;454;p48"/>
          <p:cNvSpPr txBox="1"/>
          <p:nvPr/>
        </p:nvSpPr>
        <p:spPr>
          <a:xfrm>
            <a:off x="6149340" y="1759744"/>
            <a:ext cx="276606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dark horse</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get cold feet</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lose face</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throw in the towel</a:t>
            </a:r>
            <a:endParaRPr/>
          </a:p>
        </p:txBody>
      </p:sp>
      <p:sp>
        <p:nvSpPr>
          <p:cNvPr id="455" name="Google Shape;455;p48"/>
          <p:cNvSpPr/>
          <p:nvPr/>
        </p:nvSpPr>
        <p:spPr>
          <a:xfrm>
            <a:off x="381000" y="3025899"/>
            <a:ext cx="2766060" cy="1603251"/>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56" name="Google Shape;456;p48"/>
          <p:cNvSpPr txBox="1"/>
          <p:nvPr/>
        </p:nvSpPr>
        <p:spPr>
          <a:xfrm>
            <a:off x="608503" y="3101786"/>
            <a:ext cx="2125172"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neologisms</a:t>
            </a:r>
            <a:endParaRPr/>
          </a:p>
        </p:txBody>
      </p:sp>
      <p:sp>
        <p:nvSpPr>
          <p:cNvPr id="457" name="Google Shape;457;p48"/>
          <p:cNvSpPr txBox="1"/>
          <p:nvPr/>
        </p:nvSpPr>
        <p:spPr>
          <a:xfrm>
            <a:off x="381000" y="3420158"/>
            <a:ext cx="276606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unfriend</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Retweet</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bromance</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458" name="Google Shape;458;p48"/>
          <p:cNvSpPr/>
          <p:nvPr/>
        </p:nvSpPr>
        <p:spPr>
          <a:xfrm>
            <a:off x="6149340" y="3011044"/>
            <a:ext cx="2766060" cy="1605572"/>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59" name="Google Shape;459;p48"/>
          <p:cNvSpPr txBox="1"/>
          <p:nvPr/>
        </p:nvSpPr>
        <p:spPr>
          <a:xfrm>
            <a:off x="6277804" y="3101784"/>
            <a:ext cx="2429511"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tricky entity names</a:t>
            </a:r>
            <a:endParaRPr/>
          </a:p>
        </p:txBody>
      </p:sp>
      <p:sp>
        <p:nvSpPr>
          <p:cNvPr id="460" name="Google Shape;460;p48"/>
          <p:cNvSpPr txBox="1"/>
          <p:nvPr/>
        </p:nvSpPr>
        <p:spPr>
          <a:xfrm>
            <a:off x="6248400" y="3462121"/>
            <a:ext cx="2805430" cy="9079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Where is </a:t>
            </a:r>
            <a:r>
              <a:rPr i="1" lang="en-US" sz="1600">
                <a:solidFill>
                  <a:schemeClr val="dk1"/>
                </a:solidFill>
                <a:latin typeface="Calibri"/>
                <a:ea typeface="Calibri"/>
                <a:cs typeface="Calibri"/>
                <a:sym typeface="Calibri"/>
              </a:rPr>
              <a:t>A Bug’s Life</a:t>
            </a:r>
            <a:r>
              <a:rPr lang="en-US" sz="1600">
                <a:solidFill>
                  <a:schemeClr val="dk1"/>
                </a:solidFill>
                <a:latin typeface="Calibri"/>
                <a:ea typeface="Calibri"/>
                <a:cs typeface="Calibri"/>
                <a:sym typeface="Calibri"/>
              </a:rPr>
              <a:t> playing …</a:t>
            </a:r>
            <a:endParaRPr i="1" sz="1600">
              <a:solidFill>
                <a:schemeClr val="dk1"/>
              </a:solidFill>
              <a:latin typeface="Calibri"/>
              <a:ea typeface="Calibri"/>
              <a:cs typeface="Calibri"/>
              <a:sym typeface="Calibri"/>
            </a:endParaRPr>
          </a:p>
          <a:p>
            <a:pPr indent="0" lvl="0" marL="0" marR="0" rtl="0" algn="l">
              <a:spcBef>
                <a:spcPts val="300"/>
              </a:spcBef>
              <a:spcAft>
                <a:spcPts val="0"/>
              </a:spcAft>
              <a:buNone/>
            </a:pPr>
            <a:r>
              <a:rPr i="1" lang="en-US" sz="1600">
                <a:solidFill>
                  <a:schemeClr val="dk1"/>
                </a:solidFill>
                <a:latin typeface="Calibri"/>
                <a:ea typeface="Calibri"/>
                <a:cs typeface="Calibri"/>
                <a:sym typeface="Calibri"/>
              </a:rPr>
              <a:t>Let It Be</a:t>
            </a:r>
            <a:r>
              <a:rPr lang="en-US" sz="1600">
                <a:solidFill>
                  <a:schemeClr val="dk1"/>
                </a:solidFill>
                <a:latin typeface="Calibri"/>
                <a:ea typeface="Calibri"/>
                <a:cs typeface="Calibri"/>
                <a:sym typeface="Calibri"/>
              </a:rPr>
              <a:t> was recorded …</a:t>
            </a:r>
            <a:endParaRPr/>
          </a:p>
          <a:p>
            <a:pPr indent="0" lvl="0" marL="0" marR="0" rtl="0" algn="l">
              <a:spcBef>
                <a:spcPts val="300"/>
              </a:spcBef>
              <a:spcAft>
                <a:spcPts val="0"/>
              </a:spcAft>
              <a:buNone/>
            </a:pPr>
            <a:r>
              <a:rPr lang="en-US" sz="1600">
                <a:solidFill>
                  <a:schemeClr val="dk1"/>
                </a:solidFill>
                <a:latin typeface="Calibri"/>
                <a:ea typeface="Calibri"/>
                <a:cs typeface="Calibri"/>
                <a:sym typeface="Calibri"/>
              </a:rPr>
              <a:t>… a mutation on the </a:t>
            </a:r>
            <a:r>
              <a:rPr i="1" lang="en-US" sz="1600">
                <a:solidFill>
                  <a:schemeClr val="dk1"/>
                </a:solidFill>
                <a:latin typeface="Calibri"/>
                <a:ea typeface="Calibri"/>
                <a:cs typeface="Calibri"/>
                <a:sym typeface="Calibri"/>
              </a:rPr>
              <a:t>for</a:t>
            </a:r>
            <a:r>
              <a:rPr lang="en-US" sz="1600">
                <a:solidFill>
                  <a:schemeClr val="dk1"/>
                </a:solidFill>
                <a:latin typeface="Calibri"/>
                <a:ea typeface="Calibri"/>
                <a:cs typeface="Calibri"/>
                <a:sym typeface="Calibri"/>
              </a:rPr>
              <a:t> gene</a:t>
            </a:r>
            <a:endParaRPr i="1" sz="1600">
              <a:solidFill>
                <a:schemeClr val="dk1"/>
              </a:solidFill>
              <a:latin typeface="Calibri"/>
              <a:ea typeface="Calibri"/>
              <a:cs typeface="Calibri"/>
              <a:sym typeface="Calibri"/>
            </a:endParaRPr>
          </a:p>
        </p:txBody>
      </p:sp>
      <p:sp>
        <p:nvSpPr>
          <p:cNvPr id="461" name="Google Shape;461;p48"/>
          <p:cNvSpPr/>
          <p:nvPr/>
        </p:nvSpPr>
        <p:spPr>
          <a:xfrm>
            <a:off x="3329940" y="2997323"/>
            <a:ext cx="2766060" cy="1603251"/>
          </a:xfrm>
          <a:prstGeom prst="roundRect">
            <a:avLst>
              <a:gd fmla="val 16667" name="adj"/>
            </a:avLst>
          </a:prstGeom>
          <a:solidFill>
            <a:srgbClr val="C5D8F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62" name="Google Shape;462;p48"/>
          <p:cNvSpPr txBox="1"/>
          <p:nvPr/>
        </p:nvSpPr>
        <p:spPr>
          <a:xfrm>
            <a:off x="3606994" y="3101785"/>
            <a:ext cx="2211952"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world knowledge</a:t>
            </a:r>
            <a:endParaRPr/>
          </a:p>
        </p:txBody>
      </p:sp>
      <p:sp>
        <p:nvSpPr>
          <p:cNvPr id="463" name="Google Shape;463;p48"/>
          <p:cNvSpPr txBox="1"/>
          <p:nvPr/>
        </p:nvSpPr>
        <p:spPr>
          <a:xfrm>
            <a:off x="3329940" y="3474927"/>
            <a:ext cx="2766060" cy="6232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Mary and Sue are sisters.</a:t>
            </a:r>
            <a:endParaRPr/>
          </a:p>
          <a:p>
            <a:pPr indent="0" lvl="0" marL="0" marR="0" rtl="0" algn="ctr">
              <a:spcBef>
                <a:spcPts val="300"/>
              </a:spcBef>
              <a:spcAft>
                <a:spcPts val="0"/>
              </a:spcAft>
              <a:buNone/>
            </a:pPr>
            <a:r>
              <a:rPr lang="en-US" sz="1600">
                <a:solidFill>
                  <a:schemeClr val="dk1"/>
                </a:solidFill>
                <a:latin typeface="Calibri"/>
                <a:ea typeface="Calibri"/>
                <a:cs typeface="Calibri"/>
                <a:sym typeface="Calibri"/>
              </a:rPr>
              <a:t>Mary and Sue are mothers.</a:t>
            </a:r>
            <a:endParaRPr/>
          </a:p>
        </p:txBody>
      </p:sp>
      <p:sp>
        <p:nvSpPr>
          <p:cNvPr id="464" name="Google Shape;464;p48"/>
          <p:cNvSpPr txBox="1"/>
          <p:nvPr/>
        </p:nvSpPr>
        <p:spPr>
          <a:xfrm>
            <a:off x="3349170" y="4668535"/>
            <a:ext cx="380750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But that’s what makes it fun!</a:t>
            </a:r>
            <a:endParaRPr/>
          </a:p>
        </p:txBody>
      </p:sp>
      <p:grpSp>
        <p:nvGrpSpPr>
          <p:cNvPr id="465" name="Google Shape;465;p48"/>
          <p:cNvGrpSpPr/>
          <p:nvPr/>
        </p:nvGrpSpPr>
        <p:grpSpPr>
          <a:xfrm>
            <a:off x="3288695" y="1937960"/>
            <a:ext cx="2755295" cy="533400"/>
            <a:chOff x="3686175" y="2535809"/>
            <a:chExt cx="1774825" cy="337261"/>
          </a:xfrm>
        </p:grpSpPr>
        <p:sp>
          <p:nvSpPr>
            <p:cNvPr id="466" name="Google Shape;466;p48"/>
            <p:cNvSpPr/>
            <p:nvPr/>
          </p:nvSpPr>
          <p:spPr>
            <a:xfrm>
              <a:off x="3686175" y="2535809"/>
              <a:ext cx="182101"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67" name="Google Shape;467;p48"/>
            <p:cNvSpPr/>
            <p:nvPr/>
          </p:nvSpPr>
          <p:spPr>
            <a:xfrm>
              <a:off x="3897307" y="2535809"/>
              <a:ext cx="237523"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68" name="Google Shape;468;p48"/>
            <p:cNvSpPr/>
            <p:nvPr/>
          </p:nvSpPr>
          <p:spPr>
            <a:xfrm>
              <a:off x="4159901" y="2535809"/>
              <a:ext cx="493520"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69" name="Google Shape;469;p48"/>
            <p:cNvSpPr/>
            <p:nvPr/>
          </p:nvSpPr>
          <p:spPr>
            <a:xfrm>
              <a:off x="4678494" y="2535809"/>
              <a:ext cx="328573"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70" name="Google Shape;470;p48"/>
            <p:cNvSpPr/>
            <p:nvPr/>
          </p:nvSpPr>
          <p:spPr>
            <a:xfrm>
              <a:off x="5029500" y="2535809"/>
              <a:ext cx="431500"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71" name="Google Shape;471;p48"/>
            <p:cNvSpPr/>
            <p:nvPr/>
          </p:nvSpPr>
          <p:spPr>
            <a:xfrm>
              <a:off x="3686175" y="2727808"/>
              <a:ext cx="182101"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72" name="Google Shape;472;p48"/>
            <p:cNvSpPr/>
            <p:nvPr/>
          </p:nvSpPr>
          <p:spPr>
            <a:xfrm>
              <a:off x="3897307" y="2727808"/>
              <a:ext cx="484283"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73" name="Google Shape;473;p48"/>
            <p:cNvSpPr/>
            <p:nvPr/>
          </p:nvSpPr>
          <p:spPr>
            <a:xfrm>
              <a:off x="4413259" y="2727808"/>
              <a:ext cx="593808"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sp>
          <p:nvSpPr>
            <p:cNvPr id="474" name="Google Shape;474;p48"/>
            <p:cNvSpPr/>
            <p:nvPr/>
          </p:nvSpPr>
          <p:spPr>
            <a:xfrm>
              <a:off x="5029500" y="2727808"/>
              <a:ext cx="431500" cy="145262"/>
            </a:xfrm>
            <a:prstGeom prst="rect">
              <a:avLst/>
            </a:prstGeom>
            <a:solidFill>
              <a:srgbClr val="7A9FE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400">
                <a:solidFill>
                  <a:schemeClr val="lt1"/>
                </a:solidFill>
                <a:latin typeface="Calibri"/>
                <a:ea typeface="Calibri"/>
                <a:cs typeface="Calibri"/>
                <a:sym typeface="Calibri"/>
              </a:endParaRPr>
            </a:p>
          </p:txBody>
        </p:sp>
      </p:grpSp>
      <p:sp>
        <p:nvSpPr>
          <p:cNvPr id="475" name="Google Shape;475;p48"/>
          <p:cNvSpPr txBox="1"/>
          <p:nvPr/>
        </p:nvSpPr>
        <p:spPr>
          <a:xfrm>
            <a:off x="3212495" y="1885950"/>
            <a:ext cx="2895600" cy="60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dk1"/>
                </a:solidFill>
                <a:latin typeface="Calibri"/>
                <a:ea typeface="Calibri"/>
                <a:cs typeface="Calibri"/>
                <a:sym typeface="Calibri"/>
              </a:rPr>
              <a:t>the New York-New Haven Railroad</a:t>
            </a:r>
            <a:endParaRPr/>
          </a:p>
          <a:p>
            <a:pPr indent="0" lvl="0" marL="0" marR="0" rtl="0" algn="ctr">
              <a:spcBef>
                <a:spcPts val="300"/>
              </a:spcBef>
              <a:spcAft>
                <a:spcPts val="0"/>
              </a:spcAft>
              <a:buNone/>
            </a:pPr>
            <a:r>
              <a:rPr lang="en-US" sz="1500">
                <a:solidFill>
                  <a:schemeClr val="dk1"/>
                </a:solidFill>
                <a:latin typeface="Calibri"/>
                <a:ea typeface="Calibri"/>
                <a:cs typeface="Calibri"/>
                <a:sym typeface="Calibri"/>
              </a:rPr>
              <a:t>the New York-New Haven Railroad</a:t>
            </a:r>
            <a:endParaRPr/>
          </a:p>
        </p:txBody>
      </p:sp>
      <p:sp>
        <p:nvSpPr>
          <p:cNvPr id="476" name="Google Shape;476;p48"/>
          <p:cNvSpPr txBox="1"/>
          <p:nvPr>
            <p:ph type="title"/>
          </p:nvPr>
        </p:nvSpPr>
        <p:spPr>
          <a:xfrm>
            <a:off x="1371600" y="381000"/>
            <a:ext cx="7620000" cy="7429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Lucida Sans"/>
              <a:buNone/>
            </a:pPr>
            <a:r>
              <a:rPr b="0" i="0" lang="en-US" sz="3240" u="none" cap="none" strike="noStrike">
                <a:solidFill>
                  <a:srgbClr val="00A6D6"/>
                </a:solidFill>
                <a:latin typeface="Lucida Sans"/>
                <a:ea typeface="Lucida Sans"/>
                <a:cs typeface="Lucida Sans"/>
                <a:sym typeface="Lucida Sans"/>
              </a:rPr>
              <a:t>Some reasons why bag of words are limited…</a:t>
            </a:r>
            <a:endParaRPr b="0" i="0" sz="3240" u="none" cap="none" strike="noStrike">
              <a:solidFill>
                <a:srgbClr val="00A6D6"/>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9"/>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Sub-tasks</a:t>
            </a:r>
            <a:endParaRPr/>
          </a:p>
        </p:txBody>
      </p:sp>
      <p:pic>
        <p:nvPicPr>
          <p:cNvPr descr="mage result for natural language processing levels" id="482" name="Google Shape;482;p49"/>
          <p:cNvPicPr preferRelativeResize="0"/>
          <p:nvPr/>
        </p:nvPicPr>
        <p:blipFill rotWithShape="1">
          <a:blip r:embed="rId3">
            <a:alphaModFix/>
          </a:blip>
          <a:srcRect b="0" l="0" r="0" t="0"/>
          <a:stretch/>
        </p:blipFill>
        <p:spPr>
          <a:xfrm>
            <a:off x="1885950" y="962963"/>
            <a:ext cx="6622924" cy="35763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Sub-tasks</a:t>
            </a:r>
            <a:endParaRPr/>
          </a:p>
        </p:txBody>
      </p:sp>
      <p:sp>
        <p:nvSpPr>
          <p:cNvPr id="488" name="Google Shape;488;p50"/>
          <p:cNvSpPr txBox="1"/>
          <p:nvPr>
            <p:ph idx="1" type="body"/>
          </p:nvPr>
        </p:nvSpPr>
        <p:spPr>
          <a:xfrm>
            <a:off x="1763106" y="1153886"/>
            <a:ext cx="6904644" cy="353238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Phonology: </a:t>
            </a:r>
            <a:r>
              <a:rPr b="0" i="0" lang="en-US" sz="2590" u="none" cap="none" strike="noStrike">
                <a:solidFill>
                  <a:schemeClr val="dk1"/>
                </a:solidFill>
                <a:latin typeface="Arial"/>
                <a:ea typeface="Arial"/>
                <a:cs typeface="Arial"/>
                <a:sym typeface="Arial"/>
              </a:rPr>
              <a:t>speech analysis and synthesis</a:t>
            </a:r>
            <a:endParaRPr/>
          </a:p>
          <a:p>
            <a:pPr indent="-342900" lvl="0" marL="342900" marR="0" rtl="0" algn="l">
              <a:lnSpc>
                <a:spcPct val="90000"/>
              </a:lnSpc>
              <a:spcBef>
                <a:spcPts val="518"/>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Morphology: </a:t>
            </a:r>
            <a:r>
              <a:rPr b="0" i="0" lang="en-US" sz="2590" u="none" cap="none" strike="noStrike">
                <a:solidFill>
                  <a:schemeClr val="dk1"/>
                </a:solidFill>
                <a:latin typeface="Arial"/>
                <a:ea typeface="Arial"/>
                <a:cs typeface="Arial"/>
                <a:sym typeface="Arial"/>
              </a:rPr>
              <a:t>Normalization</a:t>
            </a:r>
            <a:r>
              <a:rPr b="1" i="0" lang="en-US" sz="2590" u="none" cap="none" strike="noStrike">
                <a:solidFill>
                  <a:schemeClr val="dk1"/>
                </a:solidFill>
                <a:latin typeface="Arial"/>
                <a:ea typeface="Arial"/>
                <a:cs typeface="Arial"/>
                <a:sym typeface="Arial"/>
              </a:rPr>
              <a:t>, </a:t>
            </a:r>
            <a:r>
              <a:rPr b="0" i="0" lang="en-US" sz="2590" u="none" cap="none" strike="noStrike">
                <a:solidFill>
                  <a:schemeClr val="dk1"/>
                </a:solidFill>
                <a:latin typeface="Arial"/>
                <a:ea typeface="Arial"/>
                <a:cs typeface="Arial"/>
                <a:sym typeface="Arial"/>
              </a:rPr>
              <a:t>Stemming, Tokenization</a:t>
            </a:r>
            <a:endParaRPr/>
          </a:p>
          <a:p>
            <a:pPr indent="-342900" lvl="0" marL="342900" marR="0" rtl="0" algn="l">
              <a:lnSpc>
                <a:spcPct val="90000"/>
              </a:lnSpc>
              <a:spcBef>
                <a:spcPts val="518"/>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Syntax:</a:t>
            </a:r>
            <a:r>
              <a:rPr b="0" i="0" lang="en-US" sz="2590" u="none" cap="none" strike="noStrike">
                <a:solidFill>
                  <a:schemeClr val="dk1"/>
                </a:solidFill>
                <a:latin typeface="Arial"/>
                <a:ea typeface="Arial"/>
                <a:cs typeface="Arial"/>
                <a:sym typeface="Arial"/>
              </a:rPr>
              <a:t> Part-of-speech tagging, Parsing</a:t>
            </a:r>
            <a:endParaRPr/>
          </a:p>
          <a:p>
            <a:pPr indent="-342900" lvl="0" marL="342900" marR="0" rtl="0" algn="l">
              <a:lnSpc>
                <a:spcPct val="90000"/>
              </a:lnSpc>
              <a:spcBef>
                <a:spcPts val="518"/>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Semantics: </a:t>
            </a:r>
            <a:r>
              <a:rPr b="0" i="0" lang="en-US" sz="2590" u="none" cap="none" strike="noStrike">
                <a:solidFill>
                  <a:schemeClr val="dk1"/>
                </a:solidFill>
                <a:latin typeface="Arial"/>
                <a:ea typeface="Arial"/>
                <a:cs typeface="Arial"/>
                <a:sym typeface="Arial"/>
              </a:rPr>
              <a:t>(advanced) similarity, ontologies, dialog analysis</a:t>
            </a:r>
            <a:endParaRPr/>
          </a:p>
          <a:p>
            <a:pPr indent="-342900" lvl="0" marL="342900" marR="0" rtl="0" algn="l">
              <a:lnSpc>
                <a:spcPct val="90000"/>
              </a:lnSpc>
              <a:spcBef>
                <a:spcPts val="518"/>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Reasoning: </a:t>
            </a:r>
            <a:r>
              <a:rPr b="0" i="0" lang="en-US" sz="2590" u="none" cap="none" strike="noStrike">
                <a:solidFill>
                  <a:schemeClr val="dk1"/>
                </a:solidFill>
                <a:latin typeface="Arial"/>
                <a:ea typeface="Arial"/>
                <a:cs typeface="Arial"/>
                <a:sym typeface="Arial"/>
              </a:rPr>
              <a:t>domain and application knowledge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IR ...</a:t>
            </a:r>
            <a:endParaRPr/>
          </a:p>
        </p:txBody>
      </p:sp>
      <p:sp>
        <p:nvSpPr>
          <p:cNvPr id="154" name="Google Shape;154;p24"/>
          <p:cNvSpPr txBox="1"/>
          <p:nvPr>
            <p:ph idx="1" type="body"/>
          </p:nvPr>
        </p:nvSpPr>
        <p:spPr>
          <a:xfrm>
            <a:off x="1763106" y="1200150"/>
            <a:ext cx="7106400" cy="34860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SzPts val="2400"/>
              <a:buChar char="-"/>
            </a:pPr>
            <a:r>
              <a:rPr lang="en-US" sz="2400"/>
              <a:t>deals with the </a:t>
            </a:r>
            <a:r>
              <a:rPr lang="en-US" sz="2400">
                <a:solidFill>
                  <a:schemeClr val="dk2"/>
                </a:solidFill>
              </a:rPr>
              <a:t>representation, storage, organization</a:t>
            </a:r>
            <a:r>
              <a:rPr lang="en-US" sz="2400"/>
              <a:t> of, and </a:t>
            </a:r>
            <a:r>
              <a:rPr lang="en-US" sz="2400">
                <a:solidFill>
                  <a:schemeClr val="dk2"/>
                </a:solidFill>
              </a:rPr>
              <a:t>access</a:t>
            </a:r>
            <a:r>
              <a:rPr lang="en-US" sz="2400"/>
              <a:t> to largely unstructured </a:t>
            </a:r>
            <a:r>
              <a:rPr lang="en-US" sz="2400">
                <a:solidFill>
                  <a:schemeClr val="dk2"/>
                </a:solidFill>
              </a:rPr>
              <a:t>information</a:t>
            </a:r>
            <a:r>
              <a:rPr lang="en-US" sz="2400"/>
              <a:t> items</a:t>
            </a:r>
            <a:endParaRPr sz="2400"/>
          </a:p>
          <a:p>
            <a:pPr indent="0" lvl="0" marL="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Char char="-"/>
            </a:pPr>
            <a:r>
              <a:rPr lang="en-US" sz="2400"/>
              <a:t>is centered around </a:t>
            </a:r>
            <a:r>
              <a:rPr i="1" lang="en-US" sz="2400"/>
              <a:t>information needs</a:t>
            </a:r>
            <a:br>
              <a:rPr i="1" lang="en-US" sz="2400"/>
            </a:br>
            <a:r>
              <a:rPr lang="en-US" sz="2400"/>
              <a:t>and the concept of </a:t>
            </a:r>
            <a:r>
              <a:rPr i="1" lang="en-US" sz="2400"/>
              <a:t>relevance</a:t>
            </a:r>
            <a:endParaRPr i="1" sz="2400"/>
          </a:p>
          <a:p>
            <a:pPr indent="0" lvl="0" marL="0" rtl="0" algn="l">
              <a:lnSpc>
                <a:spcPct val="90000"/>
              </a:lnSpc>
              <a:spcBef>
                <a:spcPts val="0"/>
              </a:spcBef>
              <a:spcAft>
                <a:spcPts val="0"/>
              </a:spcAft>
              <a:buNone/>
            </a:pPr>
            <a:r>
              <a:t/>
            </a:r>
            <a:endParaRPr sz="2400"/>
          </a:p>
          <a:p>
            <a:pPr indent="-381000" lvl="0" marL="457200" rtl="0" algn="l">
              <a:lnSpc>
                <a:spcPct val="90000"/>
              </a:lnSpc>
              <a:spcBef>
                <a:spcPts val="0"/>
              </a:spcBef>
              <a:spcAft>
                <a:spcPts val="0"/>
              </a:spcAft>
              <a:buSzPts val="2400"/>
              <a:buChar char="-"/>
            </a:pPr>
            <a:r>
              <a:rPr lang="en-US" sz="2400"/>
              <a:t>has its roots in library and information</a:t>
            </a:r>
            <a:br>
              <a:rPr lang="en-US" sz="2400"/>
            </a:br>
            <a:r>
              <a:rPr lang="en-US" sz="2400"/>
              <a:t>sciences</a:t>
            </a:r>
            <a:endParaRPr sz="2400"/>
          </a:p>
          <a:p>
            <a:pPr indent="0" lvl="0" marL="0" rtl="0" algn="l">
              <a:spcBef>
                <a:spcPts val="560"/>
              </a:spcBef>
              <a:spcAft>
                <a:spcPts val="0"/>
              </a:spcAft>
              <a:buNone/>
            </a:pPr>
            <a:r>
              <a:t/>
            </a:r>
            <a:endParaRPr/>
          </a:p>
        </p:txBody>
      </p:sp>
      <p:pic>
        <p:nvPicPr>
          <p:cNvPr descr="elated image" id="155" name="Google Shape;155;p24"/>
          <p:cNvPicPr preferRelativeResize="0"/>
          <p:nvPr/>
        </p:nvPicPr>
        <p:blipFill rotWithShape="1">
          <a:blip r:embed="rId3">
            <a:alphaModFix/>
          </a:blip>
          <a:srcRect b="0" l="0" r="0" t="0"/>
          <a:stretch/>
        </p:blipFill>
        <p:spPr>
          <a:xfrm>
            <a:off x="7708900" y="3429010"/>
            <a:ext cx="1435100" cy="1714499"/>
          </a:xfrm>
          <a:prstGeom prst="rect">
            <a:avLst/>
          </a:prstGeom>
          <a:noFill/>
          <a:ln>
            <a:noFill/>
          </a:ln>
        </p:spPr>
      </p:pic>
      <p:pic>
        <p:nvPicPr>
          <p:cNvPr descr="mage result for library index card" id="156" name="Google Shape;156;p24"/>
          <p:cNvPicPr preferRelativeResize="0"/>
          <p:nvPr/>
        </p:nvPicPr>
        <p:blipFill rotWithShape="1">
          <a:blip r:embed="rId4">
            <a:alphaModFix/>
          </a:blip>
          <a:srcRect b="0" l="0" r="0" t="0"/>
          <a:stretch/>
        </p:blipFill>
        <p:spPr>
          <a:xfrm>
            <a:off x="7708900" y="2283629"/>
            <a:ext cx="1435100" cy="852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1"/>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Morphology</a:t>
            </a:r>
            <a:endParaRPr/>
          </a:p>
        </p:txBody>
      </p:sp>
      <p:sp>
        <p:nvSpPr>
          <p:cNvPr id="494" name="Google Shape;494;p51"/>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590"/>
              <a:buFont typeface="Arial"/>
              <a:buChar char="•"/>
            </a:pPr>
            <a:r>
              <a:rPr b="1" i="0" lang="en-US" sz="2590" u="none" cap="none" strike="noStrike">
                <a:solidFill>
                  <a:schemeClr val="dk1"/>
                </a:solidFill>
                <a:latin typeface="Arial"/>
                <a:ea typeface="Arial"/>
                <a:cs typeface="Arial"/>
                <a:sym typeface="Arial"/>
              </a:rPr>
              <a:t>Morphemes</a:t>
            </a:r>
            <a:r>
              <a:rPr b="0" i="0" lang="en-US" sz="2590" u="none" cap="none" strike="noStrike">
                <a:solidFill>
                  <a:schemeClr val="dk1"/>
                </a:solidFill>
                <a:latin typeface="Arial"/>
                <a:ea typeface="Arial"/>
                <a:cs typeface="Arial"/>
                <a:sym typeface="Arial"/>
              </a:rPr>
              <a:t>:</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The small meaningful units that make up words</a:t>
            </a:r>
            <a:endParaRPr/>
          </a:p>
          <a:p>
            <a:pPr indent="-342900" lvl="0" marL="342900" marR="0" rtl="0" algn="l">
              <a:spcBef>
                <a:spcPts val="518"/>
              </a:spcBef>
              <a:spcAft>
                <a:spcPts val="0"/>
              </a:spcAft>
              <a:buClr>
                <a:srgbClr val="00A6D6"/>
              </a:buClr>
              <a:buSzPts val="2590"/>
              <a:buFont typeface="Arial"/>
              <a:buChar char="•"/>
            </a:pPr>
            <a:r>
              <a:rPr b="0" i="0" lang="en-US" sz="2590" u="none" cap="none" strike="noStrike">
                <a:solidFill>
                  <a:schemeClr val="dk1"/>
                </a:solidFill>
                <a:latin typeface="Arial"/>
                <a:ea typeface="Arial"/>
                <a:cs typeface="Arial"/>
                <a:sym typeface="Arial"/>
              </a:rPr>
              <a:t>Sub-steps:</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Word normalization, case folding</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Word tokenization</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Word lemmatization</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Stemming</a:t>
            </a:r>
            <a:endParaRPr/>
          </a:p>
          <a:p>
            <a:pPr indent="-285750" lvl="1" marL="742950" marR="0" rtl="0" algn="l">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Sentence Segmentation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2"/>
          <p:cNvSpPr txBox="1"/>
          <p:nvPr>
            <p:ph type="title"/>
          </p:nvPr>
        </p:nvSpPr>
        <p:spPr>
          <a:xfrm>
            <a:off x="1763106" y="209550"/>
            <a:ext cx="7076094" cy="7429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Normalization</a:t>
            </a:r>
            <a:endParaRPr/>
          </a:p>
        </p:txBody>
      </p:sp>
      <p:sp>
        <p:nvSpPr>
          <p:cNvPr id="500" name="Google Shape;500;p52"/>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19405" lvl="0" marL="342900" marR="0" rtl="0" algn="l">
              <a:lnSpc>
                <a:spcPct val="80000"/>
              </a:lnSpc>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Need to “normalize” terms </a:t>
            </a:r>
            <a:endParaRPr sz="1800"/>
          </a:p>
          <a:p>
            <a:pPr indent="-281940" lvl="1" marL="742950" marR="0" rtl="0" algn="l">
              <a:lnSpc>
                <a:spcPct val="80000"/>
              </a:lnSpc>
              <a:spcBef>
                <a:spcPts val="372"/>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Information Retrieval: indexed text &amp; query terms must have same form.</a:t>
            </a:r>
            <a:endParaRPr sz="1800"/>
          </a:p>
          <a:p>
            <a:pPr indent="-254317" lvl="2" marL="1143000" marR="0" rtl="0" algn="l">
              <a:lnSpc>
                <a:spcPct val="80000"/>
              </a:lnSpc>
              <a:spcBef>
                <a:spcPts val="279"/>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We want to match </a:t>
            </a:r>
            <a:r>
              <a:rPr b="1" i="1" lang="en-US" sz="1800" u="none" cap="none" strike="noStrike">
                <a:solidFill>
                  <a:schemeClr val="dk1"/>
                </a:solidFill>
                <a:latin typeface="Arial"/>
                <a:ea typeface="Arial"/>
                <a:cs typeface="Arial"/>
                <a:sym typeface="Arial"/>
              </a:rPr>
              <a:t>U.S.A.</a:t>
            </a:r>
            <a:r>
              <a:rPr b="0" i="0" lang="en-US" sz="1800" u="none" cap="none" strike="noStrike">
                <a:solidFill>
                  <a:schemeClr val="dk1"/>
                </a:solidFill>
                <a:latin typeface="Arial"/>
                <a:ea typeface="Arial"/>
                <a:cs typeface="Arial"/>
                <a:sym typeface="Arial"/>
              </a:rPr>
              <a:t> and </a:t>
            </a:r>
            <a:r>
              <a:rPr b="1" i="1" lang="en-US" sz="1800" u="none" cap="none" strike="noStrike">
                <a:solidFill>
                  <a:schemeClr val="dk1"/>
                </a:solidFill>
                <a:latin typeface="Arial"/>
                <a:ea typeface="Arial"/>
                <a:cs typeface="Arial"/>
                <a:sym typeface="Arial"/>
              </a:rPr>
              <a:t>USA</a:t>
            </a:r>
            <a:endParaRPr b="1" i="1" sz="1800"/>
          </a:p>
          <a:p>
            <a:pPr indent="-319405" lvl="0" marL="342900" marR="0" rtl="0" algn="l">
              <a:lnSpc>
                <a:spcPct val="80000"/>
              </a:lnSpc>
              <a:spcBef>
                <a:spcPts val="43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We implicitly define equivalence classes of terms</a:t>
            </a:r>
            <a:endParaRPr sz="1800"/>
          </a:p>
          <a:p>
            <a:pPr indent="-281940" lvl="1" marL="742950" marR="0" rtl="0" algn="l">
              <a:lnSpc>
                <a:spcPct val="80000"/>
              </a:lnSpc>
              <a:spcBef>
                <a:spcPts val="372"/>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e.g., deleting periods in a term</a:t>
            </a:r>
            <a:endParaRPr sz="1800"/>
          </a:p>
          <a:p>
            <a:pPr indent="-319405" lvl="0" marL="342900" marR="0" rtl="0" algn="l">
              <a:lnSpc>
                <a:spcPct val="80000"/>
              </a:lnSpc>
              <a:spcBef>
                <a:spcPts val="43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Alternative: asymmetric expansion:</a:t>
            </a:r>
            <a:endParaRPr sz="1800"/>
          </a:p>
          <a:p>
            <a:pPr indent="-321310" lvl="1" marL="742950" marR="0" rtl="0" algn="l">
              <a:lnSpc>
                <a:spcPct val="80000"/>
              </a:lnSpc>
              <a:spcBef>
                <a:spcPts val="24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Enter: </a:t>
            </a:r>
            <a:r>
              <a:rPr b="1" i="1" lang="en-US" sz="1800" u="none" cap="none" strike="noStrike">
                <a:solidFill>
                  <a:schemeClr val="dk1"/>
                </a:solidFill>
                <a:latin typeface="Arial"/>
                <a:ea typeface="Arial"/>
                <a:cs typeface="Arial"/>
                <a:sym typeface="Arial"/>
              </a:rPr>
              <a:t>window</a:t>
            </a:r>
            <a:r>
              <a:rPr b="0" i="0" lang="en-US" sz="1800" u="none" cap="none" strike="noStrike">
                <a:solidFill>
                  <a:schemeClr val="dk1"/>
                </a:solidFill>
                <a:latin typeface="Arial"/>
                <a:ea typeface="Arial"/>
                <a:cs typeface="Arial"/>
                <a:sym typeface="Arial"/>
              </a:rPr>
              <a:t>		Search: </a:t>
            </a:r>
            <a:r>
              <a:rPr b="1" i="1" lang="en-US" sz="1800" u="none" cap="none" strike="noStrike">
                <a:solidFill>
                  <a:schemeClr val="dk1"/>
                </a:solidFill>
                <a:latin typeface="Arial"/>
                <a:ea typeface="Arial"/>
                <a:cs typeface="Arial"/>
                <a:sym typeface="Arial"/>
              </a:rPr>
              <a:t>window, windows</a:t>
            </a:r>
            <a:endParaRPr sz="1800"/>
          </a:p>
          <a:p>
            <a:pPr indent="-321310" lvl="1" marL="742950" marR="0" rtl="0" algn="l">
              <a:lnSpc>
                <a:spcPct val="80000"/>
              </a:lnSpc>
              <a:spcBef>
                <a:spcPts val="24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Enter: </a:t>
            </a:r>
            <a:r>
              <a:rPr b="1" i="1" lang="en-US" sz="1800" u="none" cap="none" strike="noStrike">
                <a:solidFill>
                  <a:schemeClr val="dk1"/>
                </a:solidFill>
                <a:latin typeface="Arial"/>
                <a:ea typeface="Arial"/>
                <a:cs typeface="Arial"/>
                <a:sym typeface="Arial"/>
              </a:rPr>
              <a:t>windows</a:t>
            </a:r>
            <a:r>
              <a:rPr b="0" i="0" lang="en-US" sz="1800" u="none" cap="none" strike="noStrike">
                <a:solidFill>
                  <a:schemeClr val="dk1"/>
                </a:solidFill>
                <a:latin typeface="Arial"/>
                <a:ea typeface="Arial"/>
                <a:cs typeface="Arial"/>
                <a:sym typeface="Arial"/>
              </a:rPr>
              <a:t>	Search: </a:t>
            </a:r>
            <a:r>
              <a:rPr b="1" i="1" lang="en-US" sz="1800" u="none" cap="none" strike="noStrike">
                <a:solidFill>
                  <a:schemeClr val="dk1"/>
                </a:solidFill>
                <a:latin typeface="Arial"/>
                <a:ea typeface="Arial"/>
                <a:cs typeface="Arial"/>
                <a:sym typeface="Arial"/>
              </a:rPr>
              <a:t>Windows, windows, window</a:t>
            </a:r>
            <a:endParaRPr sz="1800"/>
          </a:p>
          <a:p>
            <a:pPr indent="-321310" lvl="1" marL="742950" marR="0" rtl="0" algn="l">
              <a:lnSpc>
                <a:spcPct val="80000"/>
              </a:lnSpc>
              <a:spcBef>
                <a:spcPts val="24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Enter: </a:t>
            </a:r>
            <a:r>
              <a:rPr b="1" i="1" lang="en-US" sz="1800" u="none" cap="none" strike="noStrike">
                <a:solidFill>
                  <a:schemeClr val="dk1"/>
                </a:solidFill>
                <a:latin typeface="Arial"/>
                <a:ea typeface="Arial"/>
                <a:cs typeface="Arial"/>
                <a:sym typeface="Arial"/>
              </a:rPr>
              <a:t>Windows</a:t>
            </a:r>
            <a:r>
              <a:rPr b="0" i="0" lang="en-US" sz="1800" u="none" cap="none" strike="noStrike">
                <a:solidFill>
                  <a:schemeClr val="dk1"/>
                </a:solidFill>
                <a:latin typeface="Arial"/>
                <a:ea typeface="Arial"/>
                <a:cs typeface="Arial"/>
                <a:sym typeface="Arial"/>
              </a:rPr>
              <a:t>	Search: </a:t>
            </a:r>
            <a:r>
              <a:rPr b="1" i="1" lang="en-US" sz="1800" u="none" cap="none" strike="noStrike">
                <a:solidFill>
                  <a:schemeClr val="dk1"/>
                </a:solidFill>
                <a:latin typeface="Arial"/>
                <a:ea typeface="Arial"/>
                <a:cs typeface="Arial"/>
                <a:sym typeface="Arial"/>
              </a:rPr>
              <a:t>Windows</a:t>
            </a:r>
            <a:endParaRPr sz="1800"/>
          </a:p>
          <a:p>
            <a:pPr indent="-319405" lvl="0" marL="342900" marR="0" rtl="0" algn="l">
              <a:lnSpc>
                <a:spcPct val="80000"/>
              </a:lnSpc>
              <a:spcBef>
                <a:spcPts val="43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Potentially more powerful, but less efficient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53"/>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Case folding</a:t>
            </a:r>
            <a:endParaRPr/>
          </a:p>
        </p:txBody>
      </p:sp>
      <p:sp>
        <p:nvSpPr>
          <p:cNvPr id="506" name="Google Shape;506;p53"/>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A6D6"/>
              </a:buClr>
              <a:buSzPts val="2590"/>
              <a:buFont typeface="Arial"/>
              <a:buChar char="•"/>
            </a:pPr>
            <a:r>
              <a:rPr b="0" i="0" lang="en-US" sz="2590" u="none" cap="none" strike="noStrike">
                <a:solidFill>
                  <a:schemeClr val="dk1"/>
                </a:solidFill>
                <a:latin typeface="Arial"/>
                <a:ea typeface="Arial"/>
                <a:cs typeface="Arial"/>
                <a:sym typeface="Arial"/>
              </a:rPr>
              <a:t>Applications like IR: reduce all letters to lower case</a:t>
            </a:r>
            <a:endParaRPr/>
          </a:p>
          <a:p>
            <a:pPr indent="-285750" lvl="1" marL="742950" marR="0" rtl="0" algn="l">
              <a:lnSpc>
                <a:spcPct val="80000"/>
              </a:lnSpc>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Since users tend to use lower case</a:t>
            </a:r>
            <a:endParaRPr/>
          </a:p>
          <a:p>
            <a:pPr indent="-285750" lvl="1" marL="742950" marR="0" rtl="0" algn="l">
              <a:lnSpc>
                <a:spcPct val="80000"/>
              </a:lnSpc>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Possible exception: upper case in mid-sentence?</a:t>
            </a:r>
            <a:endParaRPr/>
          </a:p>
          <a:p>
            <a:pPr indent="-228600" lvl="2" marL="1143000" marR="0" rtl="0" algn="l">
              <a:lnSpc>
                <a:spcPct val="80000"/>
              </a:lnSpc>
              <a:spcBef>
                <a:spcPts val="370"/>
              </a:spcBef>
              <a:spcAft>
                <a:spcPts val="0"/>
              </a:spcAft>
              <a:buClr>
                <a:srgbClr val="00A6D6"/>
              </a:buClr>
              <a:buSzPts val="1850"/>
              <a:buFont typeface="Arial"/>
              <a:buChar char="•"/>
            </a:pPr>
            <a:r>
              <a:rPr b="0" i="0" lang="en-US" sz="1850" u="none" cap="none" strike="noStrike">
                <a:solidFill>
                  <a:schemeClr val="dk1"/>
                </a:solidFill>
                <a:latin typeface="Arial"/>
                <a:ea typeface="Arial"/>
                <a:cs typeface="Arial"/>
                <a:sym typeface="Arial"/>
              </a:rPr>
              <a:t>e.g., </a:t>
            </a:r>
            <a:r>
              <a:rPr b="1" i="1" lang="en-US" sz="1850" u="none" cap="none" strike="noStrike">
                <a:solidFill>
                  <a:schemeClr val="dk1"/>
                </a:solidFill>
                <a:latin typeface="Arial"/>
                <a:ea typeface="Arial"/>
                <a:cs typeface="Arial"/>
                <a:sym typeface="Arial"/>
              </a:rPr>
              <a:t>General Motors</a:t>
            </a:r>
            <a:endParaRPr/>
          </a:p>
          <a:p>
            <a:pPr indent="-228600" lvl="2" marL="1143000" marR="0" rtl="0" algn="l">
              <a:lnSpc>
                <a:spcPct val="80000"/>
              </a:lnSpc>
              <a:spcBef>
                <a:spcPts val="370"/>
              </a:spcBef>
              <a:spcAft>
                <a:spcPts val="0"/>
              </a:spcAft>
              <a:buClr>
                <a:srgbClr val="00A6D6"/>
              </a:buClr>
              <a:buSzPts val="1850"/>
              <a:buFont typeface="Arial"/>
              <a:buChar char="•"/>
            </a:pPr>
            <a:r>
              <a:rPr b="1" i="1" lang="en-US" sz="1850" u="none" cap="none" strike="noStrike">
                <a:solidFill>
                  <a:schemeClr val="dk1"/>
                </a:solidFill>
                <a:latin typeface="Arial"/>
                <a:ea typeface="Arial"/>
                <a:cs typeface="Arial"/>
                <a:sym typeface="Arial"/>
              </a:rPr>
              <a:t>Fed</a:t>
            </a:r>
            <a:r>
              <a:rPr b="0" i="0" lang="en-US" sz="1850" u="none" cap="none" strike="noStrike">
                <a:solidFill>
                  <a:schemeClr val="dk1"/>
                </a:solidFill>
                <a:latin typeface="Arial"/>
                <a:ea typeface="Arial"/>
                <a:cs typeface="Arial"/>
                <a:sym typeface="Arial"/>
              </a:rPr>
              <a:t> vs. </a:t>
            </a:r>
            <a:r>
              <a:rPr b="1" i="1" lang="en-US" sz="1850" u="none" cap="none" strike="noStrike">
                <a:solidFill>
                  <a:schemeClr val="dk1"/>
                </a:solidFill>
                <a:latin typeface="Arial"/>
                <a:ea typeface="Arial"/>
                <a:cs typeface="Arial"/>
                <a:sym typeface="Arial"/>
              </a:rPr>
              <a:t>fed</a:t>
            </a:r>
            <a:endParaRPr/>
          </a:p>
          <a:p>
            <a:pPr indent="-228600" lvl="2" marL="1143000" marR="0" rtl="0" algn="l">
              <a:lnSpc>
                <a:spcPct val="80000"/>
              </a:lnSpc>
              <a:spcBef>
                <a:spcPts val="370"/>
              </a:spcBef>
              <a:spcAft>
                <a:spcPts val="0"/>
              </a:spcAft>
              <a:buClr>
                <a:srgbClr val="00A6D6"/>
              </a:buClr>
              <a:buSzPts val="1850"/>
              <a:buFont typeface="Arial"/>
              <a:buChar char="•"/>
            </a:pPr>
            <a:r>
              <a:rPr b="1" i="1" lang="en-US" sz="1850" u="none" cap="none" strike="noStrike">
                <a:solidFill>
                  <a:schemeClr val="dk1"/>
                </a:solidFill>
                <a:latin typeface="Arial"/>
                <a:ea typeface="Arial"/>
                <a:cs typeface="Arial"/>
                <a:sym typeface="Arial"/>
              </a:rPr>
              <a:t>SAIL</a:t>
            </a:r>
            <a:r>
              <a:rPr b="0" i="0" lang="en-US" sz="1850" u="none" cap="none" strike="noStrike">
                <a:solidFill>
                  <a:schemeClr val="dk1"/>
                </a:solidFill>
                <a:latin typeface="Arial"/>
                <a:ea typeface="Arial"/>
                <a:cs typeface="Arial"/>
                <a:sym typeface="Arial"/>
              </a:rPr>
              <a:t> vs. </a:t>
            </a:r>
            <a:r>
              <a:rPr b="1" i="1" lang="en-US" sz="1850" u="none" cap="none" strike="noStrike">
                <a:solidFill>
                  <a:schemeClr val="dk1"/>
                </a:solidFill>
                <a:latin typeface="Arial"/>
                <a:ea typeface="Arial"/>
                <a:cs typeface="Arial"/>
                <a:sym typeface="Arial"/>
              </a:rPr>
              <a:t>sail</a:t>
            </a:r>
            <a:endParaRPr/>
          </a:p>
          <a:p>
            <a:pPr indent="-342900" lvl="0" marL="342900" marR="0" rtl="0" algn="l">
              <a:lnSpc>
                <a:spcPct val="80000"/>
              </a:lnSpc>
              <a:spcBef>
                <a:spcPts val="518"/>
              </a:spcBef>
              <a:spcAft>
                <a:spcPts val="0"/>
              </a:spcAft>
              <a:buClr>
                <a:srgbClr val="00A6D6"/>
              </a:buClr>
              <a:buSzPts val="2590"/>
              <a:buFont typeface="Arial"/>
              <a:buChar char="•"/>
            </a:pPr>
            <a:r>
              <a:rPr b="0" i="0" lang="en-US" sz="2590" u="none" cap="none" strike="noStrike">
                <a:solidFill>
                  <a:schemeClr val="dk1"/>
                </a:solidFill>
                <a:latin typeface="Arial"/>
                <a:ea typeface="Arial"/>
                <a:cs typeface="Arial"/>
                <a:sym typeface="Arial"/>
              </a:rPr>
              <a:t>For sentiment analysis, </a:t>
            </a:r>
            <a:r>
              <a:rPr lang="en-US" sz="2590"/>
              <a:t>machine translation</a:t>
            </a:r>
            <a:r>
              <a:rPr b="0" i="0" lang="en-US" sz="2590" u="none" cap="none" strike="noStrike">
                <a:solidFill>
                  <a:schemeClr val="dk1"/>
                </a:solidFill>
                <a:latin typeface="Arial"/>
                <a:ea typeface="Arial"/>
                <a:cs typeface="Arial"/>
                <a:sym typeface="Arial"/>
              </a:rPr>
              <a:t>, Information extraction</a:t>
            </a:r>
            <a:endParaRPr/>
          </a:p>
          <a:p>
            <a:pPr indent="-285750" lvl="1" marL="742950" marR="0" rtl="0" algn="l">
              <a:lnSpc>
                <a:spcPct val="80000"/>
              </a:lnSpc>
              <a:spcBef>
                <a:spcPts val="444"/>
              </a:spcBef>
              <a:spcAft>
                <a:spcPts val="0"/>
              </a:spcAft>
              <a:buClr>
                <a:srgbClr val="00A6D6"/>
              </a:buClr>
              <a:buSzPts val="2220"/>
              <a:buFont typeface="Arial"/>
              <a:buChar char="–"/>
            </a:pPr>
            <a:r>
              <a:rPr b="0" i="0" lang="en-US" sz="2220" u="none" cap="none" strike="noStrike">
                <a:solidFill>
                  <a:schemeClr val="dk1"/>
                </a:solidFill>
                <a:latin typeface="Arial"/>
                <a:ea typeface="Arial"/>
                <a:cs typeface="Arial"/>
                <a:sym typeface="Arial"/>
              </a:rPr>
              <a:t>Case is helpful (</a:t>
            </a:r>
            <a:r>
              <a:rPr b="1" i="1" lang="en-US" sz="2220" u="none" cap="none" strike="noStrike">
                <a:solidFill>
                  <a:schemeClr val="dk1"/>
                </a:solidFill>
                <a:latin typeface="Arial"/>
                <a:ea typeface="Arial"/>
                <a:cs typeface="Arial"/>
                <a:sym typeface="Arial"/>
              </a:rPr>
              <a:t>US</a:t>
            </a:r>
            <a:r>
              <a:rPr b="0" i="0" lang="en-US" sz="2220" u="none" cap="none" strike="noStrike">
                <a:solidFill>
                  <a:schemeClr val="dk1"/>
                </a:solidFill>
                <a:latin typeface="Arial"/>
                <a:ea typeface="Arial"/>
                <a:cs typeface="Arial"/>
                <a:sym typeface="Arial"/>
              </a:rPr>
              <a:t> versus </a:t>
            </a:r>
            <a:r>
              <a:rPr b="1" i="1" lang="en-US" sz="2220" u="none" cap="none" strike="noStrike">
                <a:solidFill>
                  <a:schemeClr val="dk1"/>
                </a:solidFill>
                <a:latin typeface="Arial"/>
                <a:ea typeface="Arial"/>
                <a:cs typeface="Arial"/>
                <a:sym typeface="Arial"/>
              </a:rPr>
              <a:t>us </a:t>
            </a:r>
            <a:r>
              <a:rPr b="0" i="0" lang="en-US" sz="2220" u="none" cap="none" strike="noStrike">
                <a:solidFill>
                  <a:schemeClr val="dk1"/>
                </a:solidFill>
                <a:latin typeface="Arial"/>
                <a:ea typeface="Arial"/>
                <a:cs typeface="Arial"/>
                <a:sym typeface="Arial"/>
              </a:rPr>
              <a:t>is important)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4"/>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Morphology</a:t>
            </a:r>
            <a:endParaRPr/>
          </a:p>
        </p:txBody>
      </p:sp>
      <p:sp>
        <p:nvSpPr>
          <p:cNvPr id="513" name="Google Shape;513;p54"/>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1" i="0" lang="en-US" sz="2800" u="none" cap="none" strike="noStrike">
                <a:solidFill>
                  <a:schemeClr val="dk1"/>
                </a:solidFill>
                <a:latin typeface="Arial"/>
                <a:ea typeface="Arial"/>
                <a:cs typeface="Arial"/>
                <a:sym typeface="Arial"/>
              </a:rPr>
              <a:t>Morphemes</a:t>
            </a:r>
            <a:r>
              <a:rPr b="0" i="0" lang="en-US" sz="2800" u="none" cap="none" strike="noStrike">
                <a:solidFill>
                  <a:schemeClr val="dk1"/>
                </a:solidFill>
                <a:latin typeface="Arial"/>
                <a:ea typeface="Arial"/>
                <a:cs typeface="Arial"/>
                <a:sym typeface="Arial"/>
              </a:rPr>
              <a:t>:</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The small meaningful units that make up words</a:t>
            </a:r>
            <a:endParaRPr/>
          </a:p>
          <a:p>
            <a:pPr indent="-285750" lvl="1" marL="742950" marR="0" rtl="0" algn="l">
              <a:spcBef>
                <a:spcPts val="480"/>
              </a:spcBef>
              <a:spcAft>
                <a:spcPts val="0"/>
              </a:spcAft>
              <a:buClr>
                <a:srgbClr val="00A6D6"/>
              </a:buClr>
              <a:buSzPts val="2400"/>
              <a:buFont typeface="Arial"/>
              <a:buChar char="–"/>
            </a:pPr>
            <a:r>
              <a:rPr b="1" i="0" lang="en-US" sz="2400" u="none" cap="none" strike="noStrike">
                <a:solidFill>
                  <a:schemeClr val="dk2"/>
                </a:solidFill>
                <a:latin typeface="Arial"/>
                <a:ea typeface="Arial"/>
                <a:cs typeface="Arial"/>
                <a:sym typeface="Arial"/>
              </a:rPr>
              <a:t>Stems</a:t>
            </a:r>
            <a:r>
              <a:rPr b="0" i="0" lang="en-US" sz="2400" u="none" cap="none" strike="noStrike">
                <a:solidFill>
                  <a:schemeClr val="dk1"/>
                </a:solidFill>
                <a:latin typeface="Arial"/>
                <a:ea typeface="Arial"/>
                <a:cs typeface="Arial"/>
                <a:sym typeface="Arial"/>
              </a:rPr>
              <a:t>: The core meaning-bearing units</a:t>
            </a:r>
            <a:endParaRPr/>
          </a:p>
          <a:p>
            <a:pPr indent="-285750" lvl="1" marL="742950" marR="0" rtl="0" algn="l">
              <a:spcBef>
                <a:spcPts val="480"/>
              </a:spcBef>
              <a:spcAft>
                <a:spcPts val="0"/>
              </a:spcAft>
              <a:buClr>
                <a:srgbClr val="00A6D6"/>
              </a:buClr>
              <a:buSzPts val="2400"/>
              <a:buFont typeface="Arial"/>
              <a:buChar char="–"/>
            </a:pPr>
            <a:r>
              <a:rPr b="1" i="0" lang="en-US" sz="2400" u="none" cap="none" strike="noStrike">
                <a:solidFill>
                  <a:schemeClr val="dk2"/>
                </a:solidFill>
                <a:latin typeface="Arial"/>
                <a:ea typeface="Arial"/>
                <a:cs typeface="Arial"/>
                <a:sym typeface="Arial"/>
              </a:rPr>
              <a:t>Affixes</a:t>
            </a:r>
            <a:r>
              <a:rPr b="0" i="0" lang="en-US" sz="2400" u="none" cap="none" strike="noStrike">
                <a:solidFill>
                  <a:schemeClr val="dk1"/>
                </a:solidFill>
                <a:latin typeface="Arial"/>
                <a:ea typeface="Arial"/>
                <a:cs typeface="Arial"/>
                <a:sym typeface="Arial"/>
              </a:rPr>
              <a:t>: Bits and pieces that adhere to stems</a:t>
            </a:r>
            <a:endParaRPr/>
          </a:p>
          <a:p>
            <a:pPr indent="-228600" lvl="2" marL="114300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Often with grammatical functions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5"/>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Stemming</a:t>
            </a:r>
            <a:endParaRPr/>
          </a:p>
        </p:txBody>
      </p:sp>
      <p:sp>
        <p:nvSpPr>
          <p:cNvPr id="519" name="Google Shape;519;p55"/>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Reduce terms to their stems in information retrieval</a:t>
            </a:r>
            <a:endParaRPr/>
          </a:p>
          <a:p>
            <a:pPr indent="-342900" lvl="0" marL="342900" marR="0" rtl="0" algn="l">
              <a:spcBef>
                <a:spcPts val="560"/>
              </a:spcBef>
              <a:spcAft>
                <a:spcPts val="0"/>
              </a:spcAft>
              <a:buClr>
                <a:srgbClr val="00A6D6"/>
              </a:buClr>
              <a:buSzPts val="2800"/>
              <a:buFont typeface="Arial"/>
              <a:buChar char="•"/>
            </a:pPr>
            <a:r>
              <a:rPr b="0" i="1" lang="en-US" sz="2800" u="none" cap="none" strike="noStrike">
                <a:solidFill>
                  <a:schemeClr val="dk1"/>
                </a:solidFill>
                <a:latin typeface="Arial"/>
                <a:ea typeface="Arial"/>
                <a:cs typeface="Arial"/>
                <a:sym typeface="Arial"/>
              </a:rPr>
              <a:t>Stemming</a:t>
            </a:r>
            <a:r>
              <a:rPr b="0" i="0" lang="en-US" sz="2800" u="none" cap="none" strike="noStrike">
                <a:solidFill>
                  <a:schemeClr val="dk1"/>
                </a:solidFill>
                <a:latin typeface="Arial"/>
                <a:ea typeface="Arial"/>
                <a:cs typeface="Arial"/>
                <a:sym typeface="Arial"/>
              </a:rPr>
              <a:t> is crude chopping of affixes</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language dependent</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e.g., </a:t>
            </a:r>
            <a:r>
              <a:rPr b="1" i="1" lang="en-US" sz="2400" u="none" cap="none" strike="noStrike">
                <a:solidFill>
                  <a:schemeClr val="dk1"/>
                </a:solidFill>
                <a:latin typeface="Arial"/>
                <a:ea typeface="Arial"/>
                <a:cs typeface="Arial"/>
                <a:sym typeface="Arial"/>
              </a:rPr>
              <a:t>automate(s), automatic, automation</a:t>
            </a:r>
            <a:r>
              <a:rPr b="0" i="0" lang="en-US" sz="2400" u="none" cap="none" strike="noStrike">
                <a:solidFill>
                  <a:schemeClr val="dk1"/>
                </a:solidFill>
                <a:latin typeface="Arial"/>
                <a:ea typeface="Arial"/>
                <a:cs typeface="Arial"/>
                <a:sym typeface="Arial"/>
              </a:rPr>
              <a:t> all reduced to </a:t>
            </a:r>
            <a:r>
              <a:rPr b="1" i="1" lang="en-US" sz="2400" u="none" cap="none" strike="noStrike">
                <a:solidFill>
                  <a:schemeClr val="dk1"/>
                </a:solidFill>
                <a:latin typeface="Arial"/>
                <a:ea typeface="Arial"/>
                <a:cs typeface="Arial"/>
                <a:sym typeface="Arial"/>
              </a:rPr>
              <a:t>automat</a:t>
            </a:r>
            <a:r>
              <a:rPr b="0" i="0" lang="en-US" sz="2400" u="none" cap="none" strike="noStrike">
                <a:solidFill>
                  <a:schemeClr val="dk1"/>
                </a:solidFill>
                <a:latin typeface="Arial"/>
                <a:ea typeface="Arial"/>
                <a:cs typeface="Arial"/>
                <a:sym typeface="Arial"/>
              </a:rPr>
              <a:t>.</a:t>
            </a:r>
            <a:endParaRPr/>
          </a:p>
        </p:txBody>
      </p:sp>
      <p:sp>
        <p:nvSpPr>
          <p:cNvPr id="520" name="Google Shape;520;p55"/>
          <p:cNvSpPr/>
          <p:nvPr/>
        </p:nvSpPr>
        <p:spPr>
          <a:xfrm>
            <a:off x="777875" y="1253729"/>
            <a:ext cx="18466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p55"/>
          <p:cNvSpPr/>
          <p:nvPr/>
        </p:nvSpPr>
        <p:spPr>
          <a:xfrm>
            <a:off x="1586360" y="3829051"/>
            <a:ext cx="2790826" cy="1200329"/>
          </a:xfrm>
          <a:prstGeom prst="rect">
            <a:avLst/>
          </a:prstGeom>
          <a:solidFill>
            <a:srgbClr val="00A6D6">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i="1" lang="en-US" sz="1800">
                <a:solidFill>
                  <a:srgbClr val="404040"/>
                </a:solidFill>
                <a:latin typeface="Calibri"/>
                <a:ea typeface="Calibri"/>
                <a:cs typeface="Calibri"/>
                <a:sym typeface="Calibri"/>
              </a:rPr>
              <a:t>for example compressed </a:t>
            </a:r>
            <a:endParaRPr/>
          </a:p>
          <a:p>
            <a:pPr indent="0" lvl="0" marL="0" marR="0" rtl="0" algn="l">
              <a:spcBef>
                <a:spcPts val="0"/>
              </a:spcBef>
              <a:spcAft>
                <a:spcPts val="0"/>
              </a:spcAft>
              <a:buNone/>
            </a:pPr>
            <a:r>
              <a:rPr i="1" lang="en-US" sz="1800">
                <a:solidFill>
                  <a:srgbClr val="404040"/>
                </a:solidFill>
                <a:latin typeface="Calibri"/>
                <a:ea typeface="Calibri"/>
                <a:cs typeface="Calibri"/>
                <a:sym typeface="Calibri"/>
              </a:rPr>
              <a:t>and compression are both </a:t>
            </a:r>
            <a:endParaRPr/>
          </a:p>
          <a:p>
            <a:pPr indent="0" lvl="0" marL="0" marR="0" rtl="0" algn="l">
              <a:spcBef>
                <a:spcPts val="0"/>
              </a:spcBef>
              <a:spcAft>
                <a:spcPts val="0"/>
              </a:spcAft>
              <a:buNone/>
            </a:pPr>
            <a:r>
              <a:rPr i="1" lang="en-US" sz="1800">
                <a:solidFill>
                  <a:srgbClr val="404040"/>
                </a:solidFill>
                <a:latin typeface="Calibri"/>
                <a:ea typeface="Calibri"/>
                <a:cs typeface="Calibri"/>
                <a:sym typeface="Calibri"/>
              </a:rPr>
              <a:t>accepted as equivalent to </a:t>
            </a:r>
            <a:endParaRPr/>
          </a:p>
          <a:p>
            <a:pPr indent="0" lvl="0" marL="0" marR="0" rtl="0" algn="l">
              <a:spcBef>
                <a:spcPts val="0"/>
              </a:spcBef>
              <a:spcAft>
                <a:spcPts val="0"/>
              </a:spcAft>
              <a:buNone/>
            </a:pPr>
            <a:r>
              <a:rPr i="1" lang="en-US" sz="1800">
                <a:solidFill>
                  <a:srgbClr val="404040"/>
                </a:solidFill>
                <a:latin typeface="Calibri"/>
                <a:ea typeface="Calibri"/>
                <a:cs typeface="Calibri"/>
                <a:sym typeface="Calibri"/>
              </a:rPr>
              <a:t>compress</a:t>
            </a:r>
            <a:r>
              <a:rPr lang="en-US" sz="1800">
                <a:solidFill>
                  <a:srgbClr val="404040"/>
                </a:solidFill>
                <a:latin typeface="Calibri"/>
                <a:ea typeface="Calibri"/>
                <a:cs typeface="Calibri"/>
                <a:sym typeface="Calibri"/>
              </a:rPr>
              <a:t>.</a:t>
            </a:r>
            <a:endParaRPr/>
          </a:p>
        </p:txBody>
      </p:sp>
      <p:sp>
        <p:nvSpPr>
          <p:cNvPr id="522" name="Google Shape;522;p55"/>
          <p:cNvSpPr/>
          <p:nvPr/>
        </p:nvSpPr>
        <p:spPr>
          <a:xfrm>
            <a:off x="4991997" y="3857715"/>
            <a:ext cx="3609975" cy="1143000"/>
          </a:xfrm>
          <a:prstGeom prst="rect">
            <a:avLst/>
          </a:prstGeom>
          <a:solidFill>
            <a:srgbClr val="00A6D6">
              <a:alpha val="49803"/>
            </a:srgbClr>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404040"/>
                </a:solidFill>
                <a:latin typeface="Calibri"/>
                <a:ea typeface="Calibri"/>
                <a:cs typeface="Calibri"/>
                <a:sym typeface="Calibri"/>
              </a:rPr>
              <a:t>for exampl compress and</a:t>
            </a:r>
            <a:endParaRPr/>
          </a:p>
          <a:p>
            <a:pPr indent="0" lvl="0" marL="0" marR="0" rtl="0" algn="l">
              <a:spcBef>
                <a:spcPts val="0"/>
              </a:spcBef>
              <a:spcAft>
                <a:spcPts val="0"/>
              </a:spcAft>
              <a:buNone/>
            </a:pPr>
            <a:r>
              <a:rPr lang="en-US" sz="1800">
                <a:solidFill>
                  <a:srgbClr val="404040"/>
                </a:solidFill>
                <a:latin typeface="Calibri"/>
                <a:ea typeface="Calibri"/>
                <a:cs typeface="Calibri"/>
                <a:sym typeface="Calibri"/>
              </a:rPr>
              <a:t>compress ar both accept</a:t>
            </a:r>
            <a:endParaRPr/>
          </a:p>
          <a:p>
            <a:pPr indent="0" lvl="0" marL="0" marR="0" rtl="0" algn="l">
              <a:spcBef>
                <a:spcPts val="0"/>
              </a:spcBef>
              <a:spcAft>
                <a:spcPts val="0"/>
              </a:spcAft>
              <a:buNone/>
            </a:pPr>
            <a:r>
              <a:rPr lang="en-US" sz="1800">
                <a:solidFill>
                  <a:srgbClr val="404040"/>
                </a:solidFill>
                <a:latin typeface="Calibri"/>
                <a:ea typeface="Calibri"/>
                <a:cs typeface="Calibri"/>
                <a:sym typeface="Calibri"/>
              </a:rPr>
              <a:t>as equival to compress</a:t>
            </a:r>
            <a:endParaRPr/>
          </a:p>
        </p:txBody>
      </p:sp>
      <p:sp>
        <p:nvSpPr>
          <p:cNvPr id="523" name="Google Shape;523;p55"/>
          <p:cNvSpPr/>
          <p:nvPr/>
        </p:nvSpPr>
        <p:spPr>
          <a:xfrm>
            <a:off x="4532188" y="4247051"/>
            <a:ext cx="304800" cy="364200"/>
          </a:xfrm>
          <a:prstGeom prst="rightArrow">
            <a:avLst>
              <a:gd fmla="val 50000" name="adj1"/>
              <a:gd fmla="val 25000" name="adj2"/>
            </a:avLst>
          </a:prstGeom>
          <a:solidFill>
            <a:srgbClr val="00A6D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6"/>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Porter stemmer</a:t>
            </a:r>
            <a:endParaRPr b="0" i="0" sz="3600" u="none" cap="none" strike="noStrike">
              <a:solidFill>
                <a:srgbClr val="00A6D6"/>
              </a:solidFill>
              <a:latin typeface="Arial"/>
              <a:ea typeface="Arial"/>
              <a:cs typeface="Arial"/>
              <a:sym typeface="Arial"/>
            </a:endParaRPr>
          </a:p>
          <a:p>
            <a:pPr indent="0" lvl="0" marL="0" marR="0" rtl="0" algn="l">
              <a:spcBef>
                <a:spcPts val="0"/>
              </a:spcBef>
              <a:spcAft>
                <a:spcPts val="0"/>
              </a:spcAft>
              <a:buClr>
                <a:srgbClr val="00A6D6"/>
              </a:buClr>
              <a:buSzPts val="3600"/>
              <a:buFont typeface="Arial"/>
              <a:buNone/>
            </a:pPr>
            <a:r>
              <a:rPr lang="en-US" sz="1200">
                <a:solidFill>
                  <a:schemeClr val="dk1"/>
                </a:solidFill>
              </a:rPr>
              <a:t>M.F. Porter, 1980, An algorithm for suffix stripping, </a:t>
            </a:r>
            <a:r>
              <a:rPr i="1" lang="en-US" sz="1200">
                <a:solidFill>
                  <a:schemeClr val="dk1"/>
                </a:solidFill>
              </a:rPr>
              <a:t>Program</a:t>
            </a:r>
            <a:r>
              <a:rPr lang="en-US" sz="1200">
                <a:solidFill>
                  <a:schemeClr val="dk1"/>
                </a:solidFill>
              </a:rPr>
              <a:t>,</a:t>
            </a:r>
            <a:r>
              <a:rPr b="1" lang="en-US" sz="1200">
                <a:solidFill>
                  <a:schemeClr val="dk1"/>
                </a:solidFill>
              </a:rPr>
              <a:t>14</a:t>
            </a:r>
            <a:r>
              <a:rPr lang="en-US" sz="1200">
                <a:solidFill>
                  <a:schemeClr val="dk1"/>
                </a:solidFill>
              </a:rPr>
              <a:t>(3) pp 130−137.</a:t>
            </a:r>
            <a:endParaRPr sz="1200">
              <a:solidFill>
                <a:schemeClr val="dk1"/>
              </a:solidFill>
            </a:endParaRPr>
          </a:p>
          <a:p>
            <a:pPr indent="0" lvl="0" marL="0" marR="0" rtl="0" algn="l">
              <a:spcBef>
                <a:spcPts val="0"/>
              </a:spcBef>
              <a:spcAft>
                <a:spcPts val="0"/>
              </a:spcAft>
              <a:buClr>
                <a:srgbClr val="00A6D6"/>
              </a:buClr>
              <a:buSzPts val="3600"/>
              <a:buFont typeface="Arial"/>
              <a:buNone/>
            </a:pPr>
            <a:r>
              <a:t/>
            </a:r>
            <a:endParaRPr/>
          </a:p>
        </p:txBody>
      </p:sp>
      <p:sp>
        <p:nvSpPr>
          <p:cNvPr id="529" name="Google Shape;529;p56"/>
          <p:cNvSpPr txBox="1"/>
          <p:nvPr>
            <p:ph idx="1" type="body"/>
          </p:nvPr>
        </p:nvSpPr>
        <p:spPr>
          <a:xfrm>
            <a:off x="1763106" y="1200150"/>
            <a:ext cx="7106464" cy="3698421"/>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Good to use for indexing and want to support search using alternative forms of words</a:t>
            </a:r>
            <a:endParaRPr/>
          </a:p>
          <a:p>
            <a:pPr indent="-342900" lvl="0" marL="34290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Simple cascade rules</a:t>
            </a:r>
            <a:endParaRPr/>
          </a:p>
          <a:p>
            <a:pPr indent="-342900" lvl="0" marL="34290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Lexicon-free FST stemmer</a:t>
            </a:r>
            <a:endParaRPr/>
          </a:p>
          <a:p>
            <a:pPr indent="-342900" lvl="0" marL="34290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FST – finite-state transducer</a:t>
            </a:r>
            <a:endParaRPr/>
          </a:p>
          <a:p>
            <a:pPr indent="-285750" lvl="1" marL="74295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Type of finite automaton which maps between two sets of symbols</a:t>
            </a:r>
            <a:endParaRPr/>
          </a:p>
          <a:p>
            <a:pPr indent="-342900" lvl="0" marL="34290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Can figure out exceptions e.g., Lying -&gt; Lie</a:t>
            </a:r>
            <a:endParaRPr/>
          </a:p>
          <a:p>
            <a:pPr indent="-342900" lvl="0" marL="34290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Rules, common errors:</a:t>
            </a:r>
            <a:endParaRPr/>
          </a:p>
          <a:p>
            <a:pPr indent="-285750" lvl="1" marL="742950" marR="0" rtl="0" algn="l">
              <a:lnSpc>
                <a:spcPct val="80000"/>
              </a:lnSpc>
              <a:spcBef>
                <a:spcPts val="391"/>
              </a:spcBef>
              <a:spcAft>
                <a:spcPts val="0"/>
              </a:spcAft>
              <a:buClr>
                <a:srgbClr val="00A6D6"/>
              </a:buClr>
              <a:buSzPts val="1954"/>
              <a:buFont typeface="Arial"/>
              <a:buChar char="–"/>
            </a:pPr>
            <a:r>
              <a:rPr b="0" i="0" lang="en-US" sz="1954" u="none" cap="none" strike="noStrike">
                <a:solidFill>
                  <a:schemeClr val="dk1"/>
                </a:solidFill>
                <a:latin typeface="Arial"/>
                <a:ea typeface="Arial"/>
                <a:cs typeface="Arial"/>
                <a:sym typeface="Arial"/>
              </a:rPr>
              <a:t>https://tartarus.org/martin/PorterStemmer/ </a:t>
            </a:r>
            <a:endParaRPr b="0" i="0" sz="1954" u="none" cap="none" strike="noStrike">
              <a:solidFill>
                <a:schemeClr val="dk1"/>
              </a:solidFill>
              <a:latin typeface="Arial"/>
              <a:ea typeface="Arial"/>
              <a:cs typeface="Arial"/>
              <a:sym typeface="Arial"/>
            </a:endParaRPr>
          </a:p>
          <a:p>
            <a:pPr indent="0" lvl="0" marL="0" marR="0" rtl="0" algn="l">
              <a:lnSpc>
                <a:spcPct val="80000"/>
              </a:lnSpc>
              <a:spcBef>
                <a:spcPts val="289"/>
              </a:spcBef>
              <a:spcAft>
                <a:spcPts val="0"/>
              </a:spcAft>
              <a:buClr>
                <a:srgbClr val="00A6D6"/>
              </a:buClr>
              <a:buSzPts val="1445"/>
              <a:buFont typeface="Arial"/>
              <a:buNone/>
            </a:pPr>
            <a:r>
              <a:t/>
            </a:r>
            <a:endParaRPr b="0" i="0" sz="1445" u="none" cap="none" strike="noStrike">
              <a:solidFill>
                <a:schemeClr val="dk1"/>
              </a:solidFill>
              <a:latin typeface="Arial"/>
              <a:ea typeface="Arial"/>
              <a:cs typeface="Arial"/>
              <a:sym typeface="Arial"/>
            </a:endParaRPr>
          </a:p>
          <a:p>
            <a:pPr indent="0" lvl="0" marL="0" marR="0" rtl="0" algn="l">
              <a:lnSpc>
                <a:spcPct val="80000"/>
              </a:lnSpc>
              <a:spcBef>
                <a:spcPts val="289"/>
              </a:spcBef>
              <a:spcAft>
                <a:spcPts val="0"/>
              </a:spcAft>
              <a:buClr>
                <a:srgbClr val="00A6D6"/>
              </a:buClr>
              <a:buSzPts val="1445"/>
              <a:buFont typeface="Arial"/>
              <a:buNone/>
            </a:pPr>
            <a:r>
              <a:t/>
            </a:r>
            <a:endParaRPr/>
          </a:p>
        </p:txBody>
      </p:sp>
      <p:sp>
        <p:nvSpPr>
          <p:cNvPr id="530" name="Google Shape;530;p56"/>
          <p:cNvSpPr/>
          <p:nvPr/>
        </p:nvSpPr>
        <p:spPr>
          <a:xfrm>
            <a:off x="777875" y="1253729"/>
            <a:ext cx="18466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martin porter" id="531" name="Google Shape;531;p56"/>
          <p:cNvPicPr preferRelativeResize="0"/>
          <p:nvPr/>
        </p:nvPicPr>
        <p:blipFill rotWithShape="1">
          <a:blip r:embed="rId3">
            <a:alphaModFix/>
          </a:blip>
          <a:srcRect b="0" l="0" r="0" t="0"/>
          <a:stretch/>
        </p:blipFill>
        <p:spPr>
          <a:xfrm>
            <a:off x="0" y="1876447"/>
            <a:ext cx="1563548" cy="11280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7"/>
          <p:cNvSpPr txBox="1"/>
          <p:nvPr>
            <p:ph idx="4294967295" type="title"/>
          </p:nvPr>
        </p:nvSpPr>
        <p:spPr>
          <a:xfrm>
            <a:off x="2038350" y="206375"/>
            <a:ext cx="7105650"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Porter’s algorithm</a:t>
            </a:r>
            <a:br>
              <a:rPr b="0" i="0" lang="en-US" sz="3240" u="none" cap="none" strike="noStrike">
                <a:solidFill>
                  <a:srgbClr val="00A6D6"/>
                </a:solidFill>
                <a:latin typeface="Arial"/>
                <a:ea typeface="Arial"/>
                <a:cs typeface="Arial"/>
                <a:sym typeface="Arial"/>
              </a:rPr>
            </a:br>
            <a:r>
              <a:rPr b="0" i="0" lang="en-US" sz="3240" u="none" cap="none" strike="noStrike">
                <a:solidFill>
                  <a:srgbClr val="00A6D6"/>
                </a:solidFill>
                <a:latin typeface="Arial"/>
                <a:ea typeface="Arial"/>
                <a:cs typeface="Arial"/>
                <a:sym typeface="Arial"/>
              </a:rPr>
              <a:t>The most common English stemmer</a:t>
            </a:r>
            <a:endParaRPr/>
          </a:p>
        </p:txBody>
      </p:sp>
      <p:sp>
        <p:nvSpPr>
          <p:cNvPr id="538" name="Google Shape;538;p57"/>
          <p:cNvSpPr txBox="1"/>
          <p:nvPr>
            <p:ph idx="4294967295" type="body"/>
          </p:nvPr>
        </p:nvSpPr>
        <p:spPr>
          <a:xfrm>
            <a:off x="0" y="1352550"/>
            <a:ext cx="4702627" cy="33337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A6D6"/>
              </a:buClr>
              <a:buSzPts val="2000"/>
              <a:buFont typeface="Arial"/>
              <a:buNone/>
            </a:pPr>
            <a:r>
              <a:rPr b="1" i="0" lang="en-US" sz="2000" u="none" cap="none" strike="noStrike">
                <a:solidFill>
                  <a:schemeClr val="dk1"/>
                </a:solidFill>
                <a:latin typeface="Arial"/>
                <a:ea typeface="Arial"/>
                <a:cs typeface="Arial"/>
                <a:sym typeface="Arial"/>
              </a:rPr>
              <a:t>Step 1a</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sses → ss	 </a:t>
            </a:r>
            <a:r>
              <a:rPr b="0" i="0" lang="en-US" sz="1600" u="none" cap="none" strike="noStrike">
                <a:solidFill>
                  <a:srgbClr val="31859B"/>
                </a:solidFill>
                <a:latin typeface="Courier"/>
                <a:ea typeface="Courier"/>
                <a:cs typeface="Courier"/>
                <a:sym typeface="Courier"/>
              </a:rPr>
              <a:t>caresses → caress</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ies  → i	 </a:t>
            </a:r>
            <a:r>
              <a:rPr b="0" i="0" lang="en-US" sz="1600" u="none" cap="none" strike="noStrike">
                <a:solidFill>
                  <a:srgbClr val="31859B"/>
                </a:solidFill>
                <a:latin typeface="Courier"/>
                <a:ea typeface="Courier"/>
                <a:cs typeface="Courier"/>
                <a:sym typeface="Courier"/>
              </a:rPr>
              <a:t>ponies   → poni</a:t>
            </a:r>
            <a:endParaRPr b="0" i="0" sz="1600" u="none" cap="none" strike="noStrike">
              <a:solidFill>
                <a:srgbClr val="31859B"/>
              </a:solidFill>
              <a:latin typeface="Courier"/>
              <a:ea typeface="Courier"/>
              <a:cs typeface="Courier"/>
              <a:sym typeface="Courie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ss   → ss	 </a:t>
            </a:r>
            <a:r>
              <a:rPr b="0" i="0" lang="en-US" sz="1600" u="none" cap="none" strike="noStrike">
                <a:solidFill>
                  <a:srgbClr val="31859B"/>
                </a:solidFill>
                <a:latin typeface="Courier"/>
                <a:ea typeface="Courier"/>
                <a:cs typeface="Courier"/>
                <a:sym typeface="Courier"/>
              </a:rPr>
              <a:t>caress   → caress</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s    → </a:t>
            </a:r>
            <a:r>
              <a:rPr b="0" i="0" lang="en-US" sz="1600" u="none" cap="none" strike="noStrike">
                <a:solidFill>
                  <a:schemeClr val="dk1"/>
                </a:solidFill>
                <a:latin typeface="Arial"/>
                <a:ea typeface="Arial"/>
                <a:cs typeface="Arial"/>
                <a:sym typeface="Arial"/>
              </a:rPr>
              <a:t>ø         </a:t>
            </a:r>
            <a:r>
              <a:rPr b="0" i="0" lang="en-US" sz="1600" u="none" cap="none" strike="noStrike">
                <a:solidFill>
                  <a:srgbClr val="31859B"/>
                </a:solidFill>
                <a:latin typeface="Courier"/>
                <a:ea typeface="Courier"/>
                <a:cs typeface="Courier"/>
                <a:sym typeface="Courier"/>
              </a:rPr>
              <a:t>cats     → cat</a:t>
            </a:r>
            <a:endParaRPr/>
          </a:p>
          <a:p>
            <a:pPr indent="0" lvl="0" marL="0" marR="0" rtl="0" algn="l">
              <a:lnSpc>
                <a:spcPct val="90000"/>
              </a:lnSpc>
              <a:spcBef>
                <a:spcPts val="400"/>
              </a:spcBef>
              <a:spcAft>
                <a:spcPts val="0"/>
              </a:spcAft>
              <a:buClr>
                <a:srgbClr val="00A6D6"/>
              </a:buClr>
              <a:buSzPts val="2000"/>
              <a:buFont typeface="Arial"/>
              <a:buNone/>
            </a:pPr>
            <a:r>
              <a:rPr b="1" i="0" lang="en-US" sz="2000" u="none" cap="none" strike="noStrike">
                <a:solidFill>
                  <a:schemeClr val="dk1"/>
                </a:solidFill>
                <a:latin typeface="Arial"/>
                <a:ea typeface="Arial"/>
                <a:cs typeface="Arial"/>
                <a:sym typeface="Arial"/>
              </a:rPr>
              <a:t>  Step 1b</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(*v*)ing → </a:t>
            </a:r>
            <a:r>
              <a:rPr b="0" i="0" lang="en-US" sz="1600" u="none" cap="none" strike="noStrike">
                <a:solidFill>
                  <a:schemeClr val="dk1"/>
                </a:solidFill>
                <a:latin typeface="Arial"/>
                <a:ea typeface="Arial"/>
                <a:cs typeface="Arial"/>
                <a:sym typeface="Arial"/>
              </a:rPr>
              <a:t>ø    </a:t>
            </a:r>
            <a:r>
              <a:rPr b="0" i="0" lang="en-US" sz="1600" u="none" cap="none" strike="noStrike">
                <a:solidFill>
                  <a:srgbClr val="31859B"/>
                </a:solidFill>
                <a:latin typeface="Courier"/>
                <a:ea typeface="Courier"/>
                <a:cs typeface="Courier"/>
                <a:sym typeface="Courier"/>
              </a:rPr>
              <a:t>walking   → walk</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rgbClr val="31859B"/>
                </a:solidFill>
                <a:latin typeface="Courier"/>
                <a:ea typeface="Courier"/>
                <a:cs typeface="Courier"/>
                <a:sym typeface="Courier"/>
              </a:rPr>
              <a:t>              sing      → sing</a:t>
            </a:r>
            <a:endParaRPr/>
          </a:p>
          <a:p>
            <a:pPr indent="0" lvl="1" marL="457200" marR="0" rtl="0" algn="l">
              <a:lnSpc>
                <a:spcPct val="90000"/>
              </a:lnSpc>
              <a:spcBef>
                <a:spcPts val="320"/>
              </a:spcBef>
              <a:spcAft>
                <a:spcPts val="0"/>
              </a:spcAft>
              <a:buClr>
                <a:srgbClr val="00A6D6"/>
              </a:buClr>
              <a:buSzPts val="1600"/>
              <a:buFont typeface="Arial"/>
              <a:buNone/>
            </a:pPr>
            <a:r>
              <a:rPr b="0" i="0" lang="en-US" sz="1600" u="none" cap="none" strike="noStrike">
                <a:solidFill>
                  <a:schemeClr val="dk1"/>
                </a:solidFill>
                <a:latin typeface="Courier"/>
                <a:ea typeface="Courier"/>
                <a:cs typeface="Courier"/>
                <a:sym typeface="Courier"/>
              </a:rPr>
              <a:t>(*v*)ed  → </a:t>
            </a:r>
            <a:r>
              <a:rPr b="0" i="0" lang="en-US" sz="1600" u="none" cap="none" strike="noStrike">
                <a:solidFill>
                  <a:schemeClr val="dk1"/>
                </a:solidFill>
                <a:latin typeface="Arial"/>
                <a:ea typeface="Arial"/>
                <a:cs typeface="Arial"/>
                <a:sym typeface="Arial"/>
              </a:rPr>
              <a:t>ø    </a:t>
            </a:r>
            <a:r>
              <a:rPr b="0" i="0" lang="en-US" sz="1600" u="none" cap="none" strike="noStrike">
                <a:solidFill>
                  <a:srgbClr val="31859B"/>
                </a:solidFill>
                <a:latin typeface="Courier"/>
                <a:ea typeface="Courier"/>
                <a:cs typeface="Courier"/>
                <a:sym typeface="Courier"/>
              </a:rPr>
              <a:t>plastered → plaster</a:t>
            </a:r>
            <a:endParaRPr/>
          </a:p>
          <a:p>
            <a:pPr indent="0" lvl="1" marL="457200" marR="0" rtl="0" algn="l">
              <a:lnSpc>
                <a:spcPct val="90000"/>
              </a:lnSpc>
              <a:spcBef>
                <a:spcPts val="360"/>
              </a:spcBef>
              <a:spcAft>
                <a:spcPts val="0"/>
              </a:spcAft>
              <a:buClr>
                <a:srgbClr val="00A6D6"/>
              </a:buClr>
              <a:buSzPts val="1800"/>
              <a:buFont typeface="Arial"/>
              <a:buNone/>
            </a:pPr>
            <a:r>
              <a:rPr b="0" i="0" lang="en-US" sz="1800" u="none" cap="none" strike="noStrike">
                <a:solidFill>
                  <a:srgbClr val="31859B"/>
                </a:solidFill>
                <a:latin typeface="Courier"/>
                <a:ea typeface="Courier"/>
                <a:cs typeface="Courier"/>
                <a:sym typeface="Courier"/>
              </a:rPr>
              <a:t>…</a:t>
            </a:r>
            <a:endParaRPr/>
          </a:p>
          <a:p>
            <a:pPr indent="-203200" lvl="0" marL="342900" marR="0" rtl="0" algn="l">
              <a:lnSpc>
                <a:spcPct val="90000"/>
              </a:lnSpc>
              <a:spcBef>
                <a:spcPts val="440"/>
              </a:spcBef>
              <a:spcAft>
                <a:spcPts val="0"/>
              </a:spcAft>
              <a:buClr>
                <a:srgbClr val="00A6D6"/>
              </a:buClr>
              <a:buSzPts val="2200"/>
              <a:buFont typeface="Arial"/>
              <a:buNone/>
            </a:pPr>
            <a:r>
              <a:t/>
            </a:r>
            <a:endParaRPr b="0" i="0" sz="2200" u="none" cap="none" strike="noStrike">
              <a:solidFill>
                <a:schemeClr val="dk1"/>
              </a:solidFill>
              <a:latin typeface="Courier"/>
              <a:ea typeface="Courier"/>
              <a:cs typeface="Courier"/>
              <a:sym typeface="Courier"/>
            </a:endParaRPr>
          </a:p>
        </p:txBody>
      </p:sp>
      <p:sp>
        <p:nvSpPr>
          <p:cNvPr id="539" name="Google Shape;539;p57"/>
          <p:cNvSpPr txBox="1"/>
          <p:nvPr/>
        </p:nvSpPr>
        <p:spPr>
          <a:xfrm>
            <a:off x="4517570" y="1428750"/>
            <a:ext cx="4626429" cy="3333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1" lang="en-US" sz="2000">
                <a:solidFill>
                  <a:schemeClr val="dk1"/>
                </a:solidFill>
                <a:latin typeface="Arial"/>
                <a:ea typeface="Arial"/>
                <a:cs typeface="Arial"/>
                <a:sym typeface="Arial"/>
              </a:rPr>
              <a:t>Step 2 (for long stems)</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ational→ ate </a:t>
            </a:r>
            <a:r>
              <a:rPr b="0" i="0" lang="en-US" sz="1600" u="none" cap="none" strike="noStrike">
                <a:solidFill>
                  <a:srgbClr val="31859B"/>
                </a:solidFill>
                <a:latin typeface="Courier"/>
                <a:ea typeface="Courier"/>
                <a:cs typeface="Courier"/>
                <a:sym typeface="Courier"/>
              </a:rPr>
              <a:t>relational→ relate</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izer→ ize	  </a:t>
            </a:r>
            <a:r>
              <a:rPr b="0" i="0" lang="en-US" sz="1600" u="none" cap="none" strike="noStrike">
                <a:solidFill>
                  <a:srgbClr val="31859B"/>
                </a:solidFill>
                <a:latin typeface="Courier"/>
                <a:ea typeface="Courier"/>
                <a:cs typeface="Courier"/>
                <a:sym typeface="Courier"/>
              </a:rPr>
              <a:t>digitizer → digitize</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ator→ ate	  </a:t>
            </a:r>
            <a:r>
              <a:rPr b="0" i="0" lang="en-US" sz="1600" u="none" cap="none" strike="noStrike">
                <a:solidFill>
                  <a:srgbClr val="31859B"/>
                </a:solidFill>
                <a:latin typeface="Courier"/>
                <a:ea typeface="Courier"/>
                <a:cs typeface="Courier"/>
                <a:sym typeface="Courier"/>
              </a:rPr>
              <a:t>operator  → operate</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t>
            </a:r>
            <a:endParaRPr b="0" i="0" sz="1600" u="none" cap="none" strike="noStrike">
              <a:solidFill>
                <a:srgbClr val="31859B"/>
              </a:solidFill>
              <a:latin typeface="Courier"/>
              <a:ea typeface="Courier"/>
              <a:cs typeface="Courier"/>
              <a:sym typeface="Courier"/>
            </a:endParaRPr>
          </a:p>
          <a:p>
            <a:pPr indent="0" lvl="0" marL="0" marR="0" rtl="0" algn="l">
              <a:spcBef>
                <a:spcPts val="400"/>
              </a:spcBef>
              <a:spcAft>
                <a:spcPts val="0"/>
              </a:spcAft>
              <a:buClr>
                <a:srgbClr val="CC0000"/>
              </a:buClr>
              <a:buSzPts val="2000"/>
              <a:buFont typeface="Times"/>
              <a:buNone/>
            </a:pPr>
            <a:r>
              <a:rPr b="1" lang="en-US" sz="2000">
                <a:solidFill>
                  <a:schemeClr val="dk1"/>
                </a:solidFill>
                <a:latin typeface="Arial"/>
                <a:ea typeface="Arial"/>
                <a:cs typeface="Arial"/>
                <a:sym typeface="Arial"/>
              </a:rPr>
              <a:t>Step 3 (for longer stems)</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al    → </a:t>
            </a:r>
            <a:r>
              <a:rPr b="0" i="0" lang="en-US" sz="1600" u="none" cap="none" strike="noStrike">
                <a:solidFill>
                  <a:schemeClr val="dk1"/>
                </a:solidFill>
                <a:latin typeface="Calibri"/>
                <a:ea typeface="Calibri"/>
                <a:cs typeface="Calibri"/>
                <a:sym typeface="Calibri"/>
              </a:rPr>
              <a:t>ø      </a:t>
            </a:r>
            <a:r>
              <a:rPr b="0" i="0" lang="en-US" sz="1600" u="none" cap="none" strike="noStrike">
                <a:solidFill>
                  <a:srgbClr val="31859B"/>
                </a:solidFill>
                <a:latin typeface="Courier"/>
                <a:ea typeface="Courier"/>
                <a:cs typeface="Courier"/>
                <a:sym typeface="Courier"/>
              </a:rPr>
              <a:t>revival    → reviv</a:t>
            </a:r>
            <a:endParaRPr b="0" i="0" sz="1600" u="none" cap="none" strike="noStrike">
              <a:solidFill>
                <a:srgbClr val="31859B"/>
              </a:solidFill>
              <a:latin typeface="Courier"/>
              <a:ea typeface="Courier"/>
              <a:cs typeface="Courier"/>
              <a:sym typeface="Courie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able  → </a:t>
            </a:r>
            <a:r>
              <a:rPr b="0" i="0" lang="en-US" sz="1600" u="none" cap="none" strike="noStrike">
                <a:solidFill>
                  <a:schemeClr val="dk1"/>
                </a:solidFill>
                <a:latin typeface="Calibri"/>
                <a:ea typeface="Calibri"/>
                <a:cs typeface="Calibri"/>
                <a:sym typeface="Calibri"/>
              </a:rPr>
              <a:t>ø      </a:t>
            </a:r>
            <a:r>
              <a:rPr b="0" i="0" lang="en-US" sz="1600" u="none" cap="none" strike="noStrike">
                <a:solidFill>
                  <a:srgbClr val="31859B"/>
                </a:solidFill>
                <a:latin typeface="Courier"/>
                <a:ea typeface="Courier"/>
                <a:cs typeface="Courier"/>
                <a:sym typeface="Courier"/>
              </a:rPr>
              <a:t>adjustable → adjust</a:t>
            </a: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ate   → </a:t>
            </a:r>
            <a:r>
              <a:rPr lang="en-US" sz="1600">
                <a:solidFill>
                  <a:schemeClr val="dk1"/>
                </a:solidFill>
                <a:latin typeface="Calibri"/>
                <a:ea typeface="Calibri"/>
                <a:cs typeface="Calibri"/>
                <a:sym typeface="Calibri"/>
              </a:rPr>
              <a:t>ø</a:t>
            </a:r>
            <a:r>
              <a:rPr b="0" i="0" lang="en-US" sz="1600" u="none" cap="none" strike="noStrike">
                <a:solidFill>
                  <a:schemeClr val="dk1"/>
                </a:solidFill>
                <a:latin typeface="Courier"/>
                <a:ea typeface="Courier"/>
                <a:cs typeface="Courier"/>
                <a:sym typeface="Courier"/>
              </a:rPr>
              <a:t>  </a:t>
            </a:r>
            <a:r>
              <a:rPr b="0" i="0" lang="en-US" sz="1600" u="none" cap="none" strike="noStrike">
                <a:solidFill>
                  <a:srgbClr val="31859B"/>
                </a:solidFill>
                <a:latin typeface="Courier"/>
                <a:ea typeface="Courier"/>
                <a:cs typeface="Courier"/>
                <a:sym typeface="Courier"/>
              </a:rPr>
              <a:t>activate   → activ</a:t>
            </a:r>
            <a:endParaRPr b="0" i="0" sz="1600" u="none" cap="none" strike="noStrike">
              <a:solidFill>
                <a:srgbClr val="31859B"/>
              </a:solidFill>
              <a:latin typeface="Courier"/>
              <a:ea typeface="Courier"/>
              <a:cs typeface="Courier"/>
              <a:sym typeface="Courier"/>
            </a:endParaRPr>
          </a:p>
          <a:p>
            <a:pPr indent="0" lvl="1" marL="457200" marR="0" rtl="0" algn="l">
              <a:spcBef>
                <a:spcPts val="320"/>
              </a:spcBef>
              <a:spcAft>
                <a:spcPts val="0"/>
              </a:spcAft>
              <a:buClr>
                <a:schemeClr val="dk1"/>
              </a:buClr>
              <a:buSzPts val="1600"/>
              <a:buFont typeface="Times"/>
              <a:buNone/>
            </a:pPr>
            <a:r>
              <a:rPr b="0" i="0" lang="en-US" sz="1600" u="none" cap="none" strike="noStrike">
                <a:solidFill>
                  <a:schemeClr val="dk1"/>
                </a:solidFill>
                <a:latin typeface="Courier"/>
                <a:ea typeface="Courier"/>
                <a:cs typeface="Courier"/>
                <a:sym typeface="Courier"/>
              </a:rPr>
              <a:t>…</a:t>
            </a:r>
            <a:endParaRPr b="0" i="0" sz="1600" u="none" cap="none" strike="noStrike">
              <a:solidFill>
                <a:srgbClr val="31859B"/>
              </a:solidFill>
              <a:latin typeface="Courier"/>
              <a:ea typeface="Courier"/>
              <a:cs typeface="Courier"/>
              <a:sym typeface="Courier"/>
            </a:endParaRPr>
          </a:p>
          <a:p>
            <a:pPr indent="-203200" lvl="0" marL="342900" marR="0" rtl="0" algn="l">
              <a:spcBef>
                <a:spcPts val="440"/>
              </a:spcBef>
              <a:spcAft>
                <a:spcPts val="0"/>
              </a:spcAft>
              <a:buClr>
                <a:srgbClr val="CC0000"/>
              </a:buClr>
              <a:buSzPts val="2200"/>
              <a:buFont typeface="Times"/>
              <a:buNone/>
            </a:pPr>
            <a:r>
              <a:t/>
            </a:r>
            <a:endParaRPr sz="2200">
              <a:solidFill>
                <a:schemeClr val="dk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8"/>
          <p:cNvSpPr txBox="1"/>
          <p:nvPr>
            <p:ph idx="4294967295" type="title"/>
          </p:nvPr>
        </p:nvSpPr>
        <p:spPr>
          <a:xfrm>
            <a:off x="315686" y="206375"/>
            <a:ext cx="882831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Errors in Porter</a:t>
            </a:r>
            <a:endParaRPr/>
          </a:p>
        </p:txBody>
      </p:sp>
      <p:sp>
        <p:nvSpPr>
          <p:cNvPr id="546" name="Google Shape;546;p58"/>
          <p:cNvSpPr txBox="1"/>
          <p:nvPr/>
        </p:nvSpPr>
        <p:spPr>
          <a:xfrm>
            <a:off x="35999" y="1063625"/>
            <a:ext cx="9108001" cy="39465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rgbClr val="92CCDC"/>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a:p>
            <a:pPr indent="0" lvl="0" marL="0" marR="0" rtl="0" algn="l">
              <a:lnSpc>
                <a:spcPct val="90000"/>
              </a:lnSpc>
              <a:spcBef>
                <a:spcPts val="280"/>
              </a:spcBef>
              <a:spcAft>
                <a:spcPts val="0"/>
              </a:spcAft>
              <a:buClr>
                <a:srgbClr val="CC0000"/>
              </a:buClr>
              <a:buSzPts val="1400"/>
              <a:buFont typeface="Times"/>
              <a:buNone/>
            </a:pPr>
            <a:r>
              <a:t/>
            </a:r>
            <a:endParaRPr sz="1400">
              <a:solidFill>
                <a:schemeClr val="dk1"/>
              </a:solidFill>
              <a:latin typeface="Courier"/>
              <a:ea typeface="Courier"/>
              <a:cs typeface="Courier"/>
              <a:sym typeface="Courier"/>
            </a:endParaRPr>
          </a:p>
        </p:txBody>
      </p:sp>
      <p:graphicFrame>
        <p:nvGraphicFramePr>
          <p:cNvPr id="547" name="Google Shape;547;p58"/>
          <p:cNvGraphicFramePr/>
          <p:nvPr/>
        </p:nvGraphicFramePr>
        <p:xfrm>
          <a:off x="916071" y="1294720"/>
          <a:ext cx="3000000" cy="3000000"/>
        </p:xfrm>
        <a:graphic>
          <a:graphicData uri="http://schemas.openxmlformats.org/drawingml/2006/table">
            <a:tbl>
              <a:tblPr bandRow="1" firstRow="1">
                <a:noFill/>
                <a:tableStyleId>{30A5092E-4603-441C-A02B-E8B18374B616}</a:tableStyleId>
              </a:tblPr>
              <a:tblGrid>
                <a:gridCol w="1836975"/>
                <a:gridCol w="1836975"/>
                <a:gridCol w="1836975"/>
                <a:gridCol w="1836975"/>
              </a:tblGrid>
              <a:tr h="628925">
                <a:tc gridSpan="2">
                  <a:txBody>
                    <a:bodyPr>
                      <a:noAutofit/>
                    </a:bodyPr>
                    <a:lstStyle/>
                    <a:p>
                      <a:pPr indent="0" lvl="0" marL="0" marR="0" rtl="0" algn="l">
                        <a:spcBef>
                          <a:spcPts val="0"/>
                        </a:spcBef>
                        <a:spcAft>
                          <a:spcPts val="0"/>
                        </a:spcAft>
                        <a:buNone/>
                      </a:pPr>
                      <a:r>
                        <a:rPr lang="en-US" sz="1800" u="none" cap="none" strike="noStrike"/>
                        <a:t>Errors of commission</a:t>
                      </a:r>
                      <a:endParaRPr/>
                    </a:p>
                  </a:txBody>
                  <a:tcPr marT="45725" marB="45725" marR="91450" marL="91450"/>
                </a:tc>
                <a:tc hMerge="1"/>
                <a:tc gridSpan="2">
                  <a:txBody>
                    <a:bodyPr>
                      <a:noAutofit/>
                    </a:bodyPr>
                    <a:lstStyle/>
                    <a:p>
                      <a:pPr indent="0" lvl="0" marL="0" marR="0" rtl="0" algn="l">
                        <a:spcBef>
                          <a:spcPts val="0"/>
                        </a:spcBef>
                        <a:spcAft>
                          <a:spcPts val="0"/>
                        </a:spcAft>
                        <a:buNone/>
                      </a:pPr>
                      <a:r>
                        <a:rPr lang="en-US" sz="1800"/>
                        <a:t>Errors of omission</a:t>
                      </a:r>
                      <a:endParaRPr/>
                    </a:p>
                  </a:txBody>
                  <a:tcPr marT="45725" marB="45725" marR="91450" marL="91450"/>
                </a:tc>
                <a:tc hMerge="1"/>
              </a:tr>
              <a:tr h="637650">
                <a:tc>
                  <a:txBody>
                    <a:bodyPr>
                      <a:noAutofit/>
                    </a:bodyPr>
                    <a:lstStyle/>
                    <a:p>
                      <a:pPr indent="0" lvl="0" marL="0" marR="0" rtl="0" algn="l">
                        <a:spcBef>
                          <a:spcPts val="0"/>
                        </a:spcBef>
                        <a:spcAft>
                          <a:spcPts val="0"/>
                        </a:spcAft>
                        <a:buNone/>
                      </a:pPr>
                      <a:r>
                        <a:rPr lang="en-US" sz="1800"/>
                        <a:t>organization</a:t>
                      </a:r>
                      <a:endParaRPr/>
                    </a:p>
                  </a:txBody>
                  <a:tcPr marT="45725" marB="45725" marR="91450" marL="91450"/>
                </a:tc>
                <a:tc>
                  <a:txBody>
                    <a:bodyPr>
                      <a:noAutofit/>
                    </a:bodyPr>
                    <a:lstStyle/>
                    <a:p>
                      <a:pPr indent="0" lvl="0" marL="0" marR="0" rtl="0" algn="l">
                        <a:spcBef>
                          <a:spcPts val="0"/>
                        </a:spcBef>
                        <a:spcAft>
                          <a:spcPts val="0"/>
                        </a:spcAft>
                        <a:buNone/>
                      </a:pPr>
                      <a:r>
                        <a:rPr lang="en-US" sz="1800"/>
                        <a:t>organ</a:t>
                      </a:r>
                      <a:endParaRPr/>
                    </a:p>
                  </a:txBody>
                  <a:tcPr marT="45725" marB="45725" marR="91450" marL="91450"/>
                </a:tc>
                <a:tc>
                  <a:txBody>
                    <a:bodyPr>
                      <a:noAutofit/>
                    </a:bodyPr>
                    <a:lstStyle/>
                    <a:p>
                      <a:pPr indent="0" lvl="0" marL="0" marR="0" rtl="0" algn="l">
                        <a:spcBef>
                          <a:spcPts val="0"/>
                        </a:spcBef>
                        <a:spcAft>
                          <a:spcPts val="0"/>
                        </a:spcAft>
                        <a:buNone/>
                      </a:pPr>
                      <a:r>
                        <a:rPr lang="en-US" sz="1800"/>
                        <a:t>european</a:t>
                      </a:r>
                      <a:endParaRPr sz="1800"/>
                    </a:p>
                  </a:txBody>
                  <a:tcPr marT="45725" marB="45725" marR="91450" marL="91450"/>
                </a:tc>
                <a:tc>
                  <a:txBody>
                    <a:bodyPr>
                      <a:noAutofit/>
                    </a:bodyPr>
                    <a:lstStyle/>
                    <a:p>
                      <a:pPr indent="0" lvl="0" marL="0" marR="0" rtl="0" algn="l">
                        <a:spcBef>
                          <a:spcPts val="0"/>
                        </a:spcBef>
                        <a:spcAft>
                          <a:spcPts val="0"/>
                        </a:spcAft>
                        <a:buNone/>
                      </a:pPr>
                      <a:r>
                        <a:rPr lang="en-US" sz="1800"/>
                        <a:t>(</a:t>
                      </a:r>
                      <a:r>
                        <a:rPr lang="en-US" sz="1800"/>
                        <a:t>europe)</a:t>
                      </a:r>
                      <a:endParaRPr sz="1800"/>
                    </a:p>
                  </a:txBody>
                  <a:tcPr marT="45725" marB="45725" marR="91450" marL="91450"/>
                </a:tc>
              </a:tr>
              <a:tr h="637650">
                <a:tc>
                  <a:txBody>
                    <a:bodyPr>
                      <a:noAutofit/>
                    </a:bodyPr>
                    <a:lstStyle/>
                    <a:p>
                      <a:pPr indent="0" lvl="0" marL="0" marR="0" rtl="0" algn="l">
                        <a:spcBef>
                          <a:spcPts val="0"/>
                        </a:spcBef>
                        <a:spcAft>
                          <a:spcPts val="0"/>
                        </a:spcAft>
                        <a:buNone/>
                      </a:pPr>
                      <a:r>
                        <a:rPr lang="en-US" sz="1800"/>
                        <a:t>doing</a:t>
                      </a:r>
                      <a:endParaRPr/>
                    </a:p>
                  </a:txBody>
                  <a:tcPr marT="45725" marB="45725" marR="91450" marL="91450"/>
                </a:tc>
                <a:tc>
                  <a:txBody>
                    <a:bodyPr>
                      <a:noAutofit/>
                    </a:bodyPr>
                    <a:lstStyle/>
                    <a:p>
                      <a:pPr indent="0" lvl="0" marL="0" marR="0" rtl="0" algn="l">
                        <a:spcBef>
                          <a:spcPts val="0"/>
                        </a:spcBef>
                        <a:spcAft>
                          <a:spcPts val="0"/>
                        </a:spcAft>
                        <a:buNone/>
                      </a:pPr>
                      <a:r>
                        <a:rPr lang="en-US" sz="1800"/>
                        <a:t>doe</a:t>
                      </a:r>
                      <a:endParaRPr/>
                    </a:p>
                  </a:txBody>
                  <a:tcPr marT="45725" marB="45725" marR="91450" marL="91450"/>
                </a:tc>
                <a:tc>
                  <a:txBody>
                    <a:bodyPr>
                      <a:noAutofit/>
                    </a:bodyPr>
                    <a:lstStyle/>
                    <a:p>
                      <a:pPr indent="0" lvl="0" marL="0" marR="0" rtl="0" algn="l">
                        <a:spcBef>
                          <a:spcPts val="0"/>
                        </a:spcBef>
                        <a:spcAft>
                          <a:spcPts val="0"/>
                        </a:spcAft>
                        <a:buNone/>
                      </a:pPr>
                      <a:r>
                        <a:rPr lang="en-US" sz="1800"/>
                        <a:t>analysis</a:t>
                      </a:r>
                      <a:endParaRPr/>
                    </a:p>
                  </a:txBody>
                  <a:tcPr marT="45725" marB="45725" marR="91450" marL="91450"/>
                </a:tc>
                <a:tc>
                  <a:txBody>
                    <a:bodyPr>
                      <a:noAutofit/>
                    </a:bodyPr>
                    <a:lstStyle/>
                    <a:p>
                      <a:pPr indent="0" lvl="0" marL="0" marR="0" rtl="0" algn="l">
                        <a:spcBef>
                          <a:spcPts val="0"/>
                        </a:spcBef>
                        <a:spcAft>
                          <a:spcPts val="0"/>
                        </a:spcAft>
                        <a:buNone/>
                      </a:pPr>
                      <a:r>
                        <a:rPr lang="en-US" sz="1800"/>
                        <a:t>(</a:t>
                      </a:r>
                      <a:r>
                        <a:rPr lang="en-US" sz="1800"/>
                        <a:t>analyzes)</a:t>
                      </a:r>
                      <a:endParaRPr/>
                    </a:p>
                  </a:txBody>
                  <a:tcPr marT="45725" marB="45725" marR="91450" marL="91450"/>
                </a:tc>
              </a:tr>
              <a:tr h="637650">
                <a:tc>
                  <a:txBody>
                    <a:bodyPr>
                      <a:noAutofit/>
                    </a:bodyPr>
                    <a:lstStyle/>
                    <a:p>
                      <a:pPr indent="0" lvl="0" marL="0" marR="0" rtl="0" algn="l">
                        <a:spcBef>
                          <a:spcPts val="0"/>
                        </a:spcBef>
                        <a:spcAft>
                          <a:spcPts val="0"/>
                        </a:spcAft>
                        <a:buNone/>
                      </a:pPr>
                      <a:r>
                        <a:rPr lang="en-US" sz="1800"/>
                        <a:t>numerical</a:t>
                      </a:r>
                      <a:endParaRPr/>
                    </a:p>
                  </a:txBody>
                  <a:tcPr marT="45725" marB="45725" marR="91450" marL="91450"/>
                </a:tc>
                <a:tc>
                  <a:txBody>
                    <a:bodyPr>
                      <a:noAutofit/>
                    </a:bodyPr>
                    <a:lstStyle/>
                    <a:p>
                      <a:pPr indent="0" lvl="0" marL="0" marR="0" rtl="0" algn="l">
                        <a:spcBef>
                          <a:spcPts val="0"/>
                        </a:spcBef>
                        <a:spcAft>
                          <a:spcPts val="0"/>
                        </a:spcAft>
                        <a:buNone/>
                      </a:pPr>
                      <a:r>
                        <a:rPr lang="en-US" sz="1800"/>
                        <a:t>numerous</a:t>
                      </a:r>
                      <a:endParaRPr/>
                    </a:p>
                  </a:txBody>
                  <a:tcPr marT="45725" marB="45725" marR="91450" marL="91450"/>
                </a:tc>
                <a:tc>
                  <a:txBody>
                    <a:bodyPr>
                      <a:noAutofit/>
                    </a:bodyPr>
                    <a:lstStyle/>
                    <a:p>
                      <a:pPr indent="0" lvl="0" marL="0" marR="0" rtl="0" algn="l">
                        <a:spcBef>
                          <a:spcPts val="0"/>
                        </a:spcBef>
                        <a:spcAft>
                          <a:spcPts val="0"/>
                        </a:spcAft>
                        <a:buNone/>
                      </a:pPr>
                      <a:r>
                        <a:rPr lang="en-US" sz="1800"/>
                        <a:t>noise</a:t>
                      </a:r>
                      <a:endParaRPr/>
                    </a:p>
                  </a:txBody>
                  <a:tcPr marT="45725" marB="45725" marR="91450" marL="91450"/>
                </a:tc>
                <a:tc>
                  <a:txBody>
                    <a:bodyPr>
                      <a:noAutofit/>
                    </a:bodyPr>
                    <a:lstStyle/>
                    <a:p>
                      <a:pPr indent="0" lvl="0" marL="0" marR="0" rtl="0" algn="l">
                        <a:spcBef>
                          <a:spcPts val="0"/>
                        </a:spcBef>
                        <a:spcAft>
                          <a:spcPts val="0"/>
                        </a:spcAft>
                        <a:buNone/>
                      </a:pPr>
                      <a:r>
                        <a:rPr lang="en-US" sz="1800"/>
                        <a:t>(</a:t>
                      </a:r>
                      <a:r>
                        <a:rPr lang="en-US" sz="1800"/>
                        <a:t>noisy)</a:t>
                      </a:r>
                      <a:endParaRPr/>
                    </a:p>
                  </a:txBody>
                  <a:tcPr marT="45725" marB="45725" marR="91450" marL="91450"/>
                </a:tc>
              </a:tr>
              <a:tr h="637650">
                <a:tc>
                  <a:txBody>
                    <a:bodyPr>
                      <a:noAutofit/>
                    </a:bodyPr>
                    <a:lstStyle/>
                    <a:p>
                      <a:pPr indent="0" lvl="0" marL="0" marR="0" rtl="0" algn="l">
                        <a:spcBef>
                          <a:spcPts val="0"/>
                        </a:spcBef>
                        <a:spcAft>
                          <a:spcPts val="0"/>
                        </a:spcAft>
                        <a:buNone/>
                      </a:pPr>
                      <a:r>
                        <a:rPr lang="en-US" sz="1800"/>
                        <a:t>policy</a:t>
                      </a:r>
                      <a:endParaRPr/>
                    </a:p>
                  </a:txBody>
                  <a:tcPr marT="45725" marB="45725" marR="91450" marL="91450"/>
                </a:tc>
                <a:tc>
                  <a:txBody>
                    <a:bodyPr>
                      <a:noAutofit/>
                    </a:bodyPr>
                    <a:lstStyle/>
                    <a:p>
                      <a:pPr indent="0" lvl="0" marL="0" marR="0" rtl="0" algn="l">
                        <a:spcBef>
                          <a:spcPts val="0"/>
                        </a:spcBef>
                        <a:spcAft>
                          <a:spcPts val="0"/>
                        </a:spcAft>
                        <a:buNone/>
                      </a:pPr>
                      <a:r>
                        <a:rPr lang="en-US" sz="1800"/>
                        <a:t>police</a:t>
                      </a:r>
                      <a:endParaRPr/>
                    </a:p>
                  </a:txBody>
                  <a:tcPr marT="45725" marB="45725" marR="91450" marL="91450"/>
                </a:tc>
                <a:tc>
                  <a:txBody>
                    <a:bodyPr>
                      <a:noAutofit/>
                    </a:bodyPr>
                    <a:lstStyle/>
                    <a:p>
                      <a:pPr indent="0" lvl="0" marL="0" marR="0" rtl="0" algn="l">
                        <a:spcBef>
                          <a:spcPts val="0"/>
                        </a:spcBef>
                        <a:spcAft>
                          <a:spcPts val="0"/>
                        </a:spcAft>
                        <a:buNone/>
                      </a:pPr>
                      <a:r>
                        <a:rPr lang="en-US" sz="1800"/>
                        <a:t>sparse</a:t>
                      </a:r>
                      <a:endParaRPr/>
                    </a:p>
                  </a:txBody>
                  <a:tcPr marT="45725" marB="45725" marR="91450" marL="91450"/>
                </a:tc>
                <a:tc>
                  <a:txBody>
                    <a:bodyPr>
                      <a:noAutofit/>
                    </a:bodyPr>
                    <a:lstStyle/>
                    <a:p>
                      <a:pPr indent="0" lvl="0" marL="0" marR="0" rtl="0" algn="l">
                        <a:spcBef>
                          <a:spcPts val="0"/>
                        </a:spcBef>
                        <a:spcAft>
                          <a:spcPts val="0"/>
                        </a:spcAft>
                        <a:buNone/>
                      </a:pPr>
                      <a:r>
                        <a:rPr lang="en-US" sz="1800"/>
                        <a:t>(</a:t>
                      </a:r>
                      <a:r>
                        <a:rPr lang="en-US" sz="1800"/>
                        <a:t>sparsity)</a:t>
                      </a:r>
                      <a:endParaRPr/>
                    </a:p>
                  </a:txBody>
                  <a:tcPr marT="45725" marB="45725" marR="91450" marL="91450"/>
                </a:tc>
              </a:tr>
            </a:tbl>
          </a:graphicData>
        </a:graphic>
      </p:graphicFrame>
      <p:sp>
        <p:nvSpPr>
          <p:cNvPr id="548" name="Google Shape;548;p58"/>
          <p:cNvSpPr/>
          <p:nvPr/>
        </p:nvSpPr>
        <p:spPr>
          <a:xfrm>
            <a:off x="2899475" y="1033450"/>
            <a:ext cx="1499075" cy="66215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200">
                <a:solidFill>
                  <a:schemeClr val="dk1"/>
                </a:solidFill>
                <a:latin typeface="Calibri"/>
                <a:ea typeface="Calibri"/>
                <a:cs typeface="Calibri"/>
                <a:sym typeface="Calibri"/>
              </a:rPr>
              <a:t>doing something you should not have done</a:t>
            </a:r>
            <a:endParaRPr/>
          </a:p>
        </p:txBody>
      </p:sp>
      <p:sp>
        <p:nvSpPr>
          <p:cNvPr id="549" name="Google Shape;549;p58"/>
          <p:cNvSpPr/>
          <p:nvPr/>
        </p:nvSpPr>
        <p:spPr>
          <a:xfrm>
            <a:off x="6691000" y="1033450"/>
            <a:ext cx="1499075" cy="662150"/>
          </a:xfrm>
          <a:prstGeom prst="flowChartOffpage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NOT </a:t>
            </a:r>
            <a:r>
              <a:rPr lang="en-US" sz="1200">
                <a:solidFill>
                  <a:schemeClr val="dk1"/>
                </a:solidFill>
                <a:latin typeface="Calibri"/>
                <a:ea typeface="Calibri"/>
                <a:cs typeface="Calibri"/>
                <a:sym typeface="Calibri"/>
              </a:rPr>
              <a:t>doing something you should have done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9"/>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Improvements</a:t>
            </a:r>
            <a:endParaRPr/>
          </a:p>
        </p:txBody>
      </p:sp>
      <p:sp>
        <p:nvSpPr>
          <p:cNvPr id="555" name="Google Shape;555;p59"/>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Porter2</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Lancaster</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Snowball</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A language for stemming algorithms</a:t>
            </a:r>
            <a:endParaRPr/>
          </a:p>
          <a:p>
            <a:pPr indent="-285750" lvl="1" marL="742950" marR="0" rtl="0" algn="l">
              <a:spcBef>
                <a:spcPts val="480"/>
              </a:spcBef>
              <a:spcAft>
                <a:spcPts val="0"/>
              </a:spcAft>
              <a:buClr>
                <a:srgbClr val="00A6D6"/>
              </a:buClr>
              <a:buSzPts val="2400"/>
              <a:buFont typeface="Arial"/>
              <a:buChar char="–"/>
            </a:pPr>
            <a:r>
              <a:rPr b="0" i="0" lang="en-US" sz="2400" u="none" cap="none" strike="noStrike">
                <a:solidFill>
                  <a:schemeClr val="dk1"/>
                </a:solidFill>
                <a:latin typeface="Arial"/>
                <a:ea typeface="Arial"/>
                <a:cs typeface="Arial"/>
                <a:sym typeface="Arial"/>
              </a:rPr>
              <a:t>http://www.nltk.org/howto/stem.html</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0"/>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Lancaster stemmer</a:t>
            </a:r>
            <a:endParaRPr/>
          </a:p>
        </p:txBody>
      </p:sp>
      <p:sp>
        <p:nvSpPr>
          <p:cNvPr id="561" name="Google Shape;561;p60"/>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Significantly more aggressive than the porter stemmer</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Faster</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Short words obfuscated</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More “exact” matching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Natural Language Processing</a:t>
            </a:r>
            <a:endParaRPr/>
          </a:p>
        </p:txBody>
      </p:sp>
      <p:sp>
        <p:nvSpPr>
          <p:cNvPr id="163" name="Google Shape;163;p25"/>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A6D6"/>
              </a:buClr>
              <a:buSzPts val="2170"/>
              <a:buFont typeface="Arial"/>
              <a:buChar char="•"/>
            </a:pPr>
            <a:r>
              <a:rPr b="0" i="0" lang="en-US" sz="2170" u="none" cap="none" strike="noStrike">
                <a:solidFill>
                  <a:schemeClr val="dk1"/>
                </a:solidFill>
                <a:latin typeface="Arial"/>
                <a:ea typeface="Arial"/>
                <a:cs typeface="Arial"/>
                <a:sym typeface="Arial"/>
              </a:rPr>
              <a:t>Focused on </a:t>
            </a:r>
            <a:r>
              <a:rPr b="0" i="0" lang="en-US" sz="2170" u="none" cap="none" strike="noStrike">
                <a:solidFill>
                  <a:srgbClr val="00A6D6"/>
                </a:solidFill>
                <a:latin typeface="Arial"/>
                <a:ea typeface="Arial"/>
                <a:cs typeface="Arial"/>
                <a:sym typeface="Arial"/>
              </a:rPr>
              <a:t>text</a:t>
            </a:r>
            <a:r>
              <a:rPr b="0" i="0" lang="en-US" sz="2170" u="none" cap="none" strike="noStrike">
                <a:solidFill>
                  <a:schemeClr val="dk1"/>
                </a:solidFill>
                <a:latin typeface="Arial"/>
                <a:ea typeface="Arial"/>
                <a:cs typeface="Arial"/>
                <a:sym typeface="Arial"/>
              </a:rPr>
              <a:t>.</a:t>
            </a:r>
            <a:endParaRPr/>
          </a:p>
          <a:p>
            <a:pPr indent="-205105" lvl="0" marL="342900" marR="0" rtl="0" algn="l">
              <a:lnSpc>
                <a:spcPct val="80000"/>
              </a:lnSpc>
              <a:spcBef>
                <a:spcPts val="434"/>
              </a:spcBef>
              <a:spcAft>
                <a:spcPts val="0"/>
              </a:spcAft>
              <a:buClr>
                <a:srgbClr val="00A6D6"/>
              </a:buClr>
              <a:buSzPts val="2170"/>
              <a:buFont typeface="Arial"/>
              <a:buNone/>
            </a:pPr>
            <a:r>
              <a:t/>
            </a:r>
            <a:endParaRPr b="0" i="0" sz="2170" u="none" cap="none" strike="noStrike">
              <a:solidFill>
                <a:schemeClr val="dk1"/>
              </a:solidFill>
              <a:latin typeface="Arial"/>
              <a:ea typeface="Arial"/>
              <a:cs typeface="Arial"/>
              <a:sym typeface="Arial"/>
            </a:endParaRPr>
          </a:p>
          <a:p>
            <a:pPr indent="-342900" lvl="0" marL="342900" marR="0" rtl="0" algn="l">
              <a:lnSpc>
                <a:spcPct val="80000"/>
              </a:lnSpc>
              <a:spcBef>
                <a:spcPts val="434"/>
              </a:spcBef>
              <a:spcAft>
                <a:spcPts val="0"/>
              </a:spcAft>
              <a:buClr>
                <a:srgbClr val="00A6D6"/>
              </a:buClr>
              <a:buSzPts val="2170"/>
              <a:buFont typeface="Arial"/>
              <a:buChar char="•"/>
            </a:pPr>
            <a:r>
              <a:rPr b="0" i="0" lang="en-US" sz="2170" u="none" cap="none" strike="noStrike">
                <a:solidFill>
                  <a:srgbClr val="00A6D6"/>
                </a:solidFill>
                <a:latin typeface="Arial"/>
                <a:ea typeface="Arial"/>
                <a:cs typeface="Arial"/>
                <a:sym typeface="Arial"/>
              </a:rPr>
              <a:t>Language</a:t>
            </a:r>
            <a:r>
              <a:rPr b="0" i="0" lang="en-US" sz="2170" u="none" cap="none" strike="noStrike">
                <a:solidFill>
                  <a:schemeClr val="dk1"/>
                </a:solidFill>
                <a:latin typeface="Arial"/>
                <a:ea typeface="Arial"/>
                <a:cs typeface="Arial"/>
                <a:sym typeface="Arial"/>
              </a:rPr>
              <a:t> - signs, meanings, and a code connecting signs with their meanings.</a:t>
            </a:r>
            <a:endParaRPr/>
          </a:p>
          <a:p>
            <a:pPr indent="-342900" lvl="0" marL="342900" marR="0" rtl="0" algn="l">
              <a:lnSpc>
                <a:spcPct val="80000"/>
              </a:lnSpc>
              <a:spcBef>
                <a:spcPts val="434"/>
              </a:spcBef>
              <a:spcAft>
                <a:spcPts val="0"/>
              </a:spcAft>
              <a:buClr>
                <a:srgbClr val="00A6D6"/>
              </a:buClr>
              <a:buSzPts val="2170"/>
              <a:buFont typeface="Arial"/>
              <a:buChar char="•"/>
            </a:pPr>
            <a:r>
              <a:rPr b="0" i="0" lang="en-US" sz="2170" u="none" cap="none" strike="noStrike">
                <a:solidFill>
                  <a:srgbClr val="00A6D6"/>
                </a:solidFill>
                <a:latin typeface="Arial"/>
                <a:ea typeface="Arial"/>
                <a:cs typeface="Arial"/>
                <a:sym typeface="Arial"/>
              </a:rPr>
              <a:t>Natural</a:t>
            </a:r>
            <a:r>
              <a:rPr b="0" i="0" lang="en-US" sz="2170" u="none" cap="none" strike="noStrike">
                <a:solidFill>
                  <a:schemeClr val="dk1"/>
                </a:solidFill>
                <a:latin typeface="Arial"/>
                <a:ea typeface="Arial"/>
                <a:cs typeface="Arial"/>
                <a:sym typeface="Arial"/>
              </a:rPr>
              <a:t> – human communication, unlike e.g., programming languages.</a:t>
            </a:r>
            <a:endParaRPr/>
          </a:p>
          <a:p>
            <a:pPr indent="-342900" lvl="0" marL="342900" marR="0" rtl="0" algn="l">
              <a:lnSpc>
                <a:spcPct val="80000"/>
              </a:lnSpc>
              <a:spcBef>
                <a:spcPts val="434"/>
              </a:spcBef>
              <a:spcAft>
                <a:spcPts val="0"/>
              </a:spcAft>
              <a:buClr>
                <a:srgbClr val="00A6D6"/>
              </a:buClr>
              <a:buSzPts val="2170"/>
              <a:buFont typeface="Arial"/>
              <a:buChar char="•"/>
            </a:pPr>
            <a:r>
              <a:rPr b="0" i="0" lang="en-US" sz="2170" u="none" cap="none" strike="noStrike">
                <a:solidFill>
                  <a:srgbClr val="00A6D6"/>
                </a:solidFill>
                <a:latin typeface="Arial"/>
                <a:ea typeface="Arial"/>
                <a:cs typeface="Arial"/>
                <a:sym typeface="Arial"/>
              </a:rPr>
              <a:t>Processing </a:t>
            </a:r>
            <a:r>
              <a:rPr b="0" i="0" lang="en-US" sz="2170" u="none" cap="none" strike="noStrike">
                <a:solidFill>
                  <a:schemeClr val="dk1"/>
                </a:solidFill>
                <a:latin typeface="Arial"/>
                <a:ea typeface="Arial"/>
                <a:cs typeface="Arial"/>
                <a:sym typeface="Arial"/>
              </a:rPr>
              <a:t>– computational methods to allow computers to `understand’…</a:t>
            </a:r>
            <a:endParaRPr b="0" i="0" sz="2170" u="none" cap="none" strike="noStrike">
              <a:solidFill>
                <a:schemeClr val="dk1"/>
              </a:solidFill>
              <a:latin typeface="Arial"/>
              <a:ea typeface="Arial"/>
              <a:cs typeface="Arial"/>
              <a:sym typeface="Arial"/>
            </a:endParaRPr>
          </a:p>
          <a:p>
            <a:pPr indent="-205105" lvl="0" marL="342900" marR="0" rtl="0" algn="l">
              <a:lnSpc>
                <a:spcPct val="80000"/>
              </a:lnSpc>
              <a:spcBef>
                <a:spcPts val="434"/>
              </a:spcBef>
              <a:spcAft>
                <a:spcPts val="0"/>
              </a:spcAft>
              <a:buClr>
                <a:srgbClr val="00A6D6"/>
              </a:buClr>
              <a:buSzPts val="2170"/>
              <a:buFont typeface="Arial"/>
              <a:buNone/>
            </a:pPr>
            <a:r>
              <a:t/>
            </a:r>
            <a:endParaRPr b="0" i="0" sz="2170" u="none" cap="none" strike="noStrike">
              <a:solidFill>
                <a:schemeClr val="dk1"/>
              </a:solidFill>
              <a:latin typeface="Arial"/>
              <a:ea typeface="Arial"/>
              <a:cs typeface="Arial"/>
              <a:sym typeface="Arial"/>
            </a:endParaRPr>
          </a:p>
          <a:p>
            <a:pPr indent="-342900" lvl="0" marL="342900" marR="0" rtl="0" algn="l">
              <a:lnSpc>
                <a:spcPct val="80000"/>
              </a:lnSpc>
              <a:spcBef>
                <a:spcPts val="434"/>
              </a:spcBef>
              <a:spcAft>
                <a:spcPts val="0"/>
              </a:spcAft>
              <a:buClr>
                <a:srgbClr val="00A6D6"/>
              </a:buClr>
              <a:buSzPts val="2170"/>
              <a:buFont typeface="Arial"/>
              <a:buChar char="•"/>
            </a:pPr>
            <a:r>
              <a:rPr b="0" i="0" lang="en-US" sz="2170" u="none" cap="none" strike="noStrike">
                <a:solidFill>
                  <a:schemeClr val="dk1"/>
                </a:solidFill>
                <a:latin typeface="Arial"/>
                <a:ea typeface="Arial"/>
                <a:cs typeface="Arial"/>
                <a:sym typeface="Arial"/>
              </a:rPr>
              <a:t>In order to perform certain information need tasks.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1"/>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Lemmatization</a:t>
            </a:r>
            <a:endParaRPr/>
          </a:p>
        </p:txBody>
      </p:sp>
      <p:sp>
        <p:nvSpPr>
          <p:cNvPr id="567" name="Google Shape;567;p61"/>
          <p:cNvSpPr txBox="1"/>
          <p:nvPr>
            <p:ph idx="1" type="body"/>
          </p:nvPr>
        </p:nvSpPr>
        <p:spPr>
          <a:xfrm>
            <a:off x="1763100" y="1012075"/>
            <a:ext cx="7076100" cy="3674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A6D6"/>
              </a:buClr>
              <a:buSzPts val="2170"/>
              <a:buFont typeface="Arial"/>
              <a:buChar char="•"/>
            </a:pPr>
            <a:r>
              <a:rPr b="0" i="0" lang="en-US" sz="2170" u="none" cap="none" strike="noStrike">
                <a:solidFill>
                  <a:schemeClr val="dk1"/>
                </a:solidFill>
                <a:latin typeface="Arial"/>
                <a:ea typeface="Arial"/>
                <a:cs typeface="Arial"/>
                <a:sym typeface="Arial"/>
              </a:rPr>
              <a:t>Reduce inflections or variant forms to base form</a:t>
            </a:r>
            <a:endParaRPr/>
          </a:p>
          <a:p>
            <a:pPr indent="-285750" lvl="1" marL="742950" marR="0" rtl="0" algn="l">
              <a:lnSpc>
                <a:spcPct val="80000"/>
              </a:lnSpc>
              <a:spcBef>
                <a:spcPts val="500"/>
              </a:spcBef>
              <a:spcAft>
                <a:spcPts val="0"/>
              </a:spcAft>
              <a:buClr>
                <a:srgbClr val="00A6D6"/>
              </a:buClr>
              <a:buSzPts val="1860"/>
              <a:buFont typeface="Arial"/>
              <a:buChar char="–"/>
            </a:pPr>
            <a:r>
              <a:rPr b="0" i="1" lang="en-US" sz="1860" u="none" cap="none" strike="noStrike">
                <a:solidFill>
                  <a:schemeClr val="dk1"/>
                </a:solidFill>
                <a:latin typeface="Arial"/>
                <a:ea typeface="Arial"/>
                <a:cs typeface="Arial"/>
                <a:sym typeface="Arial"/>
              </a:rPr>
              <a:t>am, are,</a:t>
            </a:r>
            <a:r>
              <a:rPr b="0" i="0" lang="en-US" sz="1860" u="none" cap="none" strike="noStrike">
                <a:solidFill>
                  <a:schemeClr val="dk1"/>
                </a:solidFill>
                <a:latin typeface="Arial"/>
                <a:ea typeface="Arial"/>
                <a:cs typeface="Arial"/>
                <a:sym typeface="Arial"/>
              </a:rPr>
              <a:t> </a:t>
            </a:r>
            <a:r>
              <a:rPr b="0" i="1" lang="en-US" sz="1860" u="none" cap="none" strike="noStrike">
                <a:solidFill>
                  <a:schemeClr val="dk1"/>
                </a:solidFill>
                <a:latin typeface="Arial"/>
                <a:ea typeface="Arial"/>
                <a:cs typeface="Arial"/>
                <a:sym typeface="Arial"/>
              </a:rPr>
              <a:t>is </a:t>
            </a:r>
            <a:r>
              <a:rPr b="0" i="0" lang="en-US" sz="1860" u="none" cap="none" strike="noStrike">
                <a:solidFill>
                  <a:schemeClr val="dk1"/>
                </a:solidFill>
                <a:latin typeface="Arial"/>
                <a:ea typeface="Arial"/>
                <a:cs typeface="Arial"/>
                <a:sym typeface="Arial"/>
              </a:rPr>
              <a:t>→ </a:t>
            </a:r>
            <a:r>
              <a:rPr b="0" i="1" lang="en-US" sz="1860" u="none" cap="none" strike="noStrike">
                <a:solidFill>
                  <a:schemeClr val="dk1"/>
                </a:solidFill>
                <a:latin typeface="Arial"/>
                <a:ea typeface="Arial"/>
                <a:cs typeface="Arial"/>
                <a:sym typeface="Arial"/>
              </a:rPr>
              <a:t>be</a:t>
            </a:r>
            <a:endParaRPr b="0" i="0" sz="1860" u="none" cap="none" strike="noStrike">
              <a:solidFill>
                <a:schemeClr val="dk1"/>
              </a:solidFill>
              <a:latin typeface="Arial"/>
              <a:ea typeface="Arial"/>
              <a:cs typeface="Arial"/>
              <a:sym typeface="Arial"/>
            </a:endParaRPr>
          </a:p>
          <a:p>
            <a:pPr indent="-285750" lvl="1" marL="742950" marR="0" rtl="0" algn="l">
              <a:lnSpc>
                <a:spcPct val="80000"/>
              </a:lnSpc>
              <a:spcBef>
                <a:spcPts val="1000"/>
              </a:spcBef>
              <a:spcAft>
                <a:spcPts val="0"/>
              </a:spcAft>
              <a:buClr>
                <a:srgbClr val="00A6D6"/>
              </a:buClr>
              <a:buSzPts val="1860"/>
              <a:buFont typeface="Arial"/>
              <a:buChar char="–"/>
            </a:pPr>
            <a:r>
              <a:rPr b="0" i="1" lang="en-US" sz="1860" u="none" cap="none" strike="noStrike">
                <a:solidFill>
                  <a:schemeClr val="dk1"/>
                </a:solidFill>
                <a:latin typeface="Arial"/>
                <a:ea typeface="Arial"/>
                <a:cs typeface="Arial"/>
                <a:sym typeface="Arial"/>
              </a:rPr>
              <a:t>car, cars, car's</a:t>
            </a:r>
            <a:r>
              <a:rPr b="0" i="0" lang="en-US" sz="1860" u="none" cap="none" strike="noStrike">
                <a:solidFill>
                  <a:schemeClr val="dk1"/>
                </a:solidFill>
                <a:latin typeface="Arial"/>
                <a:ea typeface="Arial"/>
                <a:cs typeface="Arial"/>
                <a:sym typeface="Arial"/>
              </a:rPr>
              <a:t>, </a:t>
            </a:r>
            <a:r>
              <a:rPr b="0" i="1" lang="en-US" sz="1860" u="none" cap="none" strike="noStrike">
                <a:solidFill>
                  <a:schemeClr val="dk1"/>
                </a:solidFill>
                <a:latin typeface="Arial"/>
                <a:ea typeface="Arial"/>
                <a:cs typeface="Arial"/>
                <a:sym typeface="Arial"/>
              </a:rPr>
              <a:t>cars'</a:t>
            </a:r>
            <a:r>
              <a:rPr b="0" i="0" lang="en-US" sz="1860" u="none" cap="none" strike="noStrike">
                <a:solidFill>
                  <a:schemeClr val="dk1"/>
                </a:solidFill>
                <a:latin typeface="Arial"/>
                <a:ea typeface="Arial"/>
                <a:cs typeface="Arial"/>
                <a:sym typeface="Arial"/>
              </a:rPr>
              <a:t> → </a:t>
            </a:r>
            <a:r>
              <a:rPr b="0" i="1" lang="en-US" sz="1860" u="none" cap="none" strike="noStrike">
                <a:solidFill>
                  <a:schemeClr val="dk1"/>
                </a:solidFill>
                <a:latin typeface="Arial"/>
                <a:ea typeface="Arial"/>
                <a:cs typeface="Arial"/>
                <a:sym typeface="Arial"/>
              </a:rPr>
              <a:t>car</a:t>
            </a:r>
            <a:endParaRPr/>
          </a:p>
          <a:p>
            <a:pPr indent="-342900" lvl="0" marL="342900" marR="0" rtl="0" algn="l">
              <a:lnSpc>
                <a:spcPct val="80000"/>
              </a:lnSpc>
              <a:spcBef>
                <a:spcPts val="1000"/>
              </a:spcBef>
              <a:spcAft>
                <a:spcPts val="0"/>
              </a:spcAft>
              <a:buClr>
                <a:srgbClr val="00A6D6"/>
              </a:buClr>
              <a:buSzPts val="2170"/>
              <a:buFont typeface="Arial"/>
              <a:buChar char="•"/>
            </a:pPr>
            <a:r>
              <a:rPr b="0" i="1" lang="en-US" sz="2170" u="none" cap="none" strike="noStrike">
                <a:solidFill>
                  <a:schemeClr val="dk1"/>
                </a:solidFill>
                <a:latin typeface="Arial"/>
                <a:ea typeface="Arial"/>
                <a:cs typeface="Arial"/>
                <a:sym typeface="Arial"/>
              </a:rPr>
              <a:t>the boy's cars are different colors</a:t>
            </a:r>
            <a:r>
              <a:rPr b="0" i="0" lang="en-US" sz="2170" u="none" cap="none" strike="noStrike">
                <a:solidFill>
                  <a:schemeClr val="dk1"/>
                </a:solidFill>
                <a:latin typeface="Arial"/>
                <a:ea typeface="Arial"/>
                <a:cs typeface="Arial"/>
                <a:sym typeface="Arial"/>
              </a:rPr>
              <a:t> → </a:t>
            </a:r>
            <a:r>
              <a:rPr b="0" i="1" lang="en-US" sz="2170" u="none" cap="none" strike="noStrike">
                <a:solidFill>
                  <a:schemeClr val="dk1"/>
                </a:solidFill>
                <a:latin typeface="Arial"/>
                <a:ea typeface="Arial"/>
                <a:cs typeface="Arial"/>
                <a:sym typeface="Arial"/>
              </a:rPr>
              <a:t>the boy car be different color</a:t>
            </a:r>
            <a:endParaRPr/>
          </a:p>
          <a:p>
            <a:pPr indent="-342900" lvl="0" marL="342900" marR="0" rtl="0" algn="l">
              <a:lnSpc>
                <a:spcPct val="80000"/>
              </a:lnSpc>
              <a:spcBef>
                <a:spcPts val="1000"/>
              </a:spcBef>
              <a:spcAft>
                <a:spcPts val="0"/>
              </a:spcAft>
              <a:buClr>
                <a:srgbClr val="00A6D6"/>
              </a:buClr>
              <a:buSzPts val="2170"/>
              <a:buFont typeface="Arial"/>
              <a:buChar char="•"/>
            </a:pPr>
            <a:r>
              <a:rPr b="0" i="0" lang="en-US" sz="2170" u="none" cap="none" strike="noStrike">
                <a:solidFill>
                  <a:schemeClr val="dk2"/>
                </a:solidFill>
                <a:latin typeface="Arial"/>
                <a:ea typeface="Arial"/>
                <a:cs typeface="Arial"/>
                <a:sym typeface="Arial"/>
              </a:rPr>
              <a:t>Lemmatization:</a:t>
            </a:r>
            <a:r>
              <a:rPr b="0" i="0" lang="en-US" sz="2170" u="none" cap="none" strike="noStrike">
                <a:solidFill>
                  <a:srgbClr val="4A86E8"/>
                </a:solidFill>
                <a:latin typeface="Arial"/>
                <a:ea typeface="Arial"/>
                <a:cs typeface="Arial"/>
                <a:sym typeface="Arial"/>
              </a:rPr>
              <a:t> </a:t>
            </a:r>
            <a:r>
              <a:rPr b="0" i="0" lang="en-US" sz="2170" u="none" cap="none" strike="noStrike">
                <a:solidFill>
                  <a:schemeClr val="dk1"/>
                </a:solidFill>
                <a:latin typeface="Arial"/>
                <a:ea typeface="Arial"/>
                <a:cs typeface="Arial"/>
                <a:sym typeface="Arial"/>
              </a:rPr>
              <a:t>have to find correct dictionary headword form</a:t>
            </a:r>
            <a:endParaRPr/>
          </a:p>
          <a:p>
            <a:pPr indent="-342900" lvl="0" marL="342900" marR="0" rtl="0" algn="l">
              <a:lnSpc>
                <a:spcPct val="70000"/>
              </a:lnSpc>
              <a:spcBef>
                <a:spcPts val="934"/>
              </a:spcBef>
              <a:spcAft>
                <a:spcPts val="0"/>
              </a:spcAft>
              <a:buClr>
                <a:srgbClr val="00A6D6"/>
              </a:buClr>
              <a:buSzPts val="2170"/>
              <a:buFont typeface="Arial"/>
              <a:buChar char="•"/>
            </a:pPr>
            <a:r>
              <a:rPr b="0" i="0" lang="en-US" sz="2170" u="none" cap="none" strike="noStrike">
                <a:solidFill>
                  <a:schemeClr val="dk1"/>
                </a:solidFill>
                <a:latin typeface="Arial"/>
                <a:ea typeface="Arial"/>
                <a:cs typeface="Arial"/>
                <a:sym typeface="Arial"/>
              </a:rPr>
              <a:t>Machine translation</a:t>
            </a:r>
            <a:endParaRPr/>
          </a:p>
          <a:p>
            <a:pPr indent="-285750" lvl="1" marL="742950" marR="0" rtl="0" algn="l">
              <a:lnSpc>
                <a:spcPct val="70000"/>
              </a:lnSpc>
              <a:spcBef>
                <a:spcPts val="372"/>
              </a:spcBef>
              <a:spcAft>
                <a:spcPts val="0"/>
              </a:spcAft>
              <a:buClr>
                <a:srgbClr val="00A6D6"/>
              </a:buClr>
              <a:buSzPts val="1860"/>
              <a:buFont typeface="Arial"/>
              <a:buChar char="–"/>
            </a:pPr>
            <a:r>
              <a:rPr b="0" i="0" lang="en-US" sz="1860" u="none" cap="none" strike="noStrike">
                <a:solidFill>
                  <a:schemeClr val="dk1"/>
                </a:solidFill>
                <a:latin typeface="Arial"/>
                <a:ea typeface="Arial"/>
                <a:cs typeface="Arial"/>
                <a:sym typeface="Arial"/>
              </a:rPr>
              <a:t>Spanish </a:t>
            </a:r>
            <a:r>
              <a:rPr b="0" i="0" lang="en-US" sz="1860" u="none" cap="none" strike="noStrike">
                <a:solidFill>
                  <a:schemeClr val="dk2"/>
                </a:solidFill>
                <a:latin typeface="Arial"/>
                <a:ea typeface="Arial"/>
                <a:cs typeface="Arial"/>
                <a:sym typeface="Arial"/>
              </a:rPr>
              <a:t>quiero </a:t>
            </a:r>
            <a:r>
              <a:rPr b="0" i="0" lang="en-US" sz="1860" u="none" cap="none" strike="noStrike">
                <a:solidFill>
                  <a:schemeClr val="dk1"/>
                </a:solidFill>
                <a:latin typeface="Arial"/>
                <a:ea typeface="Arial"/>
                <a:cs typeface="Arial"/>
                <a:sym typeface="Arial"/>
              </a:rPr>
              <a:t>(‘I want’), </a:t>
            </a:r>
            <a:r>
              <a:rPr b="0" i="0" lang="en-US" sz="1860" u="none" cap="none" strike="noStrike">
                <a:solidFill>
                  <a:schemeClr val="dk2"/>
                </a:solidFill>
                <a:latin typeface="Arial"/>
                <a:ea typeface="Arial"/>
                <a:cs typeface="Arial"/>
                <a:sym typeface="Arial"/>
              </a:rPr>
              <a:t>quieres</a:t>
            </a:r>
            <a:r>
              <a:rPr b="0" i="0" lang="en-US" sz="1860" u="none" cap="none" strike="noStrike">
                <a:solidFill>
                  <a:schemeClr val="dk1"/>
                </a:solidFill>
                <a:latin typeface="Arial"/>
                <a:ea typeface="Arial"/>
                <a:cs typeface="Arial"/>
                <a:sym typeface="Arial"/>
              </a:rPr>
              <a:t> (‘you want’) same lemma as </a:t>
            </a:r>
            <a:r>
              <a:rPr b="0" i="0" lang="en-US" sz="1860" u="none" cap="none" strike="noStrike">
                <a:solidFill>
                  <a:schemeClr val="dk2"/>
                </a:solidFill>
                <a:latin typeface="Arial"/>
                <a:ea typeface="Arial"/>
                <a:cs typeface="Arial"/>
                <a:sym typeface="Arial"/>
              </a:rPr>
              <a:t>querer</a:t>
            </a:r>
            <a:r>
              <a:rPr b="0" i="0" lang="en-US" sz="1860" u="none" cap="none" strike="noStrike">
                <a:solidFill>
                  <a:schemeClr val="dk1"/>
                </a:solidFill>
                <a:latin typeface="Arial"/>
                <a:ea typeface="Arial"/>
                <a:cs typeface="Arial"/>
                <a:sym typeface="Arial"/>
              </a:rPr>
              <a:t> ‘want’</a:t>
            </a:r>
            <a:endParaRPr/>
          </a:p>
          <a:p>
            <a:pPr indent="-167640" lvl="1" marL="742950" marR="0" rtl="0" algn="l">
              <a:lnSpc>
                <a:spcPct val="80000"/>
              </a:lnSpc>
              <a:spcBef>
                <a:spcPts val="500"/>
              </a:spcBef>
              <a:spcAft>
                <a:spcPts val="0"/>
              </a:spcAft>
              <a:buClr>
                <a:srgbClr val="00A6D6"/>
              </a:buClr>
              <a:buSzPts val="1860"/>
              <a:buFont typeface="Arial"/>
              <a:buNone/>
            </a:pPr>
            <a:r>
              <a:t/>
            </a:r>
            <a:endParaRPr b="0" i="0" sz="186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2"/>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Stopwords</a:t>
            </a:r>
            <a:endParaRPr b="0" i="0" sz="3600" u="none" cap="none" strike="noStrike">
              <a:solidFill>
                <a:srgbClr val="00A6D6"/>
              </a:solidFill>
              <a:latin typeface="Arial"/>
              <a:ea typeface="Arial"/>
              <a:cs typeface="Arial"/>
              <a:sym typeface="Arial"/>
            </a:endParaRPr>
          </a:p>
        </p:txBody>
      </p:sp>
      <p:sp>
        <p:nvSpPr>
          <p:cNvPr id="573" name="Google Shape;573;p62"/>
          <p:cNvSpPr txBox="1"/>
          <p:nvPr>
            <p:ph idx="1" type="body"/>
          </p:nvPr>
        </p:nvSpPr>
        <p:spPr>
          <a:xfrm>
            <a:off x="1763100" y="1200150"/>
            <a:ext cx="7106400" cy="3804600"/>
          </a:xfrm>
          <a:prstGeom prst="rect">
            <a:avLst/>
          </a:prstGeom>
          <a:noFill/>
          <a:ln>
            <a:noFill/>
          </a:ln>
        </p:spPr>
        <p:txBody>
          <a:bodyPr anchorCtr="0" anchor="t" bIns="45700" lIns="91425" spcFirstLastPara="1" rIns="91425" wrap="square" tIns="45700">
            <a:noAutofit/>
          </a:bodyPr>
          <a:lstStyle/>
          <a:p>
            <a:pPr indent="-279400" lvl="0" marL="342900" marR="0" rtl="0" algn="l">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Stop list – high frequency words that may not contain much information</a:t>
            </a:r>
            <a:endParaRPr sz="1800"/>
          </a:p>
          <a:p>
            <a:pPr indent="-279400" lvl="0" marL="342900" marR="0" rtl="0" algn="l">
              <a:spcBef>
                <a:spcPts val="56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E.g., `it</a:t>
            </a:r>
            <a:r>
              <a:rPr lang="en-US" sz="1800"/>
              <a:t>’</a:t>
            </a:r>
            <a:r>
              <a:rPr b="0" i="0" lang="en-US" sz="1800" u="none" cap="none" strike="noStrike">
                <a:solidFill>
                  <a:schemeClr val="dk1"/>
                </a:solidFill>
                <a:latin typeface="Arial"/>
                <a:ea typeface="Arial"/>
                <a:cs typeface="Arial"/>
                <a:sym typeface="Arial"/>
              </a:rPr>
              <a:t>, `and</a:t>
            </a:r>
            <a:r>
              <a:rPr lang="en-US" sz="1800"/>
              <a:t>’</a:t>
            </a:r>
            <a:r>
              <a:rPr b="0" i="0" lang="en-US" sz="1800" u="none" cap="none" strike="noStrike">
                <a:solidFill>
                  <a:schemeClr val="dk1"/>
                </a:solidFill>
                <a:latin typeface="Arial"/>
                <a:ea typeface="Arial"/>
                <a:cs typeface="Arial"/>
                <a:sym typeface="Arial"/>
              </a:rPr>
              <a:t>, `a</a:t>
            </a:r>
            <a:r>
              <a:rPr lang="en-US" sz="1800"/>
              <a:t>’</a:t>
            </a:r>
            <a:r>
              <a:rPr b="0" i="0" lang="en-US" sz="1800" u="none" cap="none" strike="noStrike">
                <a:solidFill>
                  <a:schemeClr val="dk1"/>
                </a:solidFill>
                <a:latin typeface="Arial"/>
                <a:ea typeface="Arial"/>
                <a:cs typeface="Arial"/>
                <a:sym typeface="Arial"/>
              </a:rPr>
              <a:t>, `the</a:t>
            </a:r>
            <a:r>
              <a:rPr lang="en-US" sz="1800"/>
              <a:t>’</a:t>
            </a:r>
            <a:r>
              <a:rPr b="0" i="0" lang="en-US"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279400" lvl="0" marL="342900" marR="0" rtl="0" algn="l">
              <a:spcBef>
                <a:spcPts val="560"/>
              </a:spcBef>
              <a:spcAft>
                <a:spcPts val="0"/>
              </a:spcAft>
              <a:buClr>
                <a:srgbClr val="00A6D6"/>
              </a:buClr>
              <a:buSzPts val="1800"/>
              <a:buFont typeface="Arial"/>
              <a:buChar char="•"/>
            </a:pPr>
            <a:r>
              <a:rPr lang="en-US" sz="1800"/>
              <a:t>Fiction titles published between 1660 and 1799 </a:t>
            </a:r>
            <a:endParaRPr sz="1800"/>
          </a:p>
          <a:p>
            <a:pPr indent="-209550" lvl="1" marL="742950" marR="0" rtl="0" algn="l">
              <a:spcBef>
                <a:spcPts val="560"/>
              </a:spcBef>
              <a:spcAft>
                <a:spcPts val="0"/>
              </a:spcAft>
              <a:buSzPts val="1200"/>
              <a:buChar char="–"/>
            </a:pPr>
            <a:r>
              <a:rPr lang="en-US" sz="1200"/>
              <a:t>https://dlsatbsu.wordpress.com/</a:t>
            </a:r>
            <a:endParaRPr sz="1200"/>
          </a:p>
          <a:p>
            <a:pPr indent="457200" lvl="0" marL="0" marR="0" rtl="0" algn="l">
              <a:spcBef>
                <a:spcPts val="560"/>
              </a:spcBef>
              <a:spcAft>
                <a:spcPts val="0"/>
              </a:spcAft>
              <a:buNone/>
            </a:pPr>
            <a:r>
              <a:rPr lang="en-US" sz="1200"/>
              <a:t>the, of, and, in, or, 						his, two, from, history, miss, </a:t>
            </a:r>
            <a:endParaRPr sz="1200"/>
          </a:p>
          <a:p>
            <a:pPr indent="457200" lvl="0" marL="0" marR="0" rtl="0" algn="l">
              <a:spcBef>
                <a:spcPts val="560"/>
              </a:spcBef>
              <a:spcAft>
                <a:spcPts val="0"/>
              </a:spcAft>
              <a:buNone/>
            </a:pPr>
            <a:r>
              <a:rPr lang="en-US" sz="1200"/>
              <a:t>a, by, his, history, volumes					papers, adventures, mr, with, de, 	s</a:t>
            </a:r>
            <a:endParaRPr sz="1200"/>
          </a:p>
        </p:txBody>
      </p:sp>
      <p:pic>
        <p:nvPicPr>
          <p:cNvPr id="574" name="Google Shape;574;p62"/>
          <p:cNvPicPr preferRelativeResize="0"/>
          <p:nvPr/>
        </p:nvPicPr>
        <p:blipFill>
          <a:blip r:embed="rId3">
            <a:alphaModFix/>
          </a:blip>
          <a:stretch>
            <a:fillRect/>
          </a:stretch>
        </p:blipFill>
        <p:spPr>
          <a:xfrm>
            <a:off x="1987948" y="3406698"/>
            <a:ext cx="2802025" cy="1501400"/>
          </a:xfrm>
          <a:prstGeom prst="rect">
            <a:avLst/>
          </a:prstGeom>
          <a:noFill/>
          <a:ln>
            <a:noFill/>
          </a:ln>
        </p:spPr>
      </p:pic>
      <p:pic>
        <p:nvPicPr>
          <p:cNvPr id="575" name="Google Shape;575;p62"/>
          <p:cNvPicPr preferRelativeResize="0"/>
          <p:nvPr/>
        </p:nvPicPr>
        <p:blipFill>
          <a:blip r:embed="rId4">
            <a:alphaModFix/>
          </a:blip>
          <a:stretch>
            <a:fillRect/>
          </a:stretch>
        </p:blipFill>
        <p:spPr>
          <a:xfrm>
            <a:off x="6015325" y="3406700"/>
            <a:ext cx="1858099" cy="1501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63"/>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(George Kingslev) Zipf’s law</a:t>
            </a:r>
            <a:endParaRPr/>
          </a:p>
        </p:txBody>
      </p:sp>
      <p:sp>
        <p:nvSpPr>
          <p:cNvPr id="582" name="Google Shape;582;p63"/>
          <p:cNvSpPr txBox="1"/>
          <p:nvPr>
            <p:ph idx="1" type="body"/>
          </p:nvPr>
        </p:nvSpPr>
        <p:spPr>
          <a:xfrm>
            <a:off x="1763106" y="1200149"/>
            <a:ext cx="3980469" cy="260985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The </a:t>
            </a:r>
            <a:r>
              <a:rPr b="0" i="0" lang="en-US" sz="1800" u="none" cap="none" strike="noStrike">
                <a:solidFill>
                  <a:schemeClr val="dk2"/>
                </a:solidFill>
                <a:latin typeface="Arial"/>
                <a:ea typeface="Arial"/>
                <a:cs typeface="Arial"/>
                <a:sym typeface="Arial"/>
              </a:rPr>
              <a:t>frequency</a:t>
            </a:r>
            <a:r>
              <a:rPr b="0" i="0" lang="en-US" sz="1800" u="none" cap="none" strike="noStrike">
                <a:solidFill>
                  <a:schemeClr val="dk1"/>
                </a:solidFill>
                <a:latin typeface="Arial"/>
                <a:ea typeface="Arial"/>
                <a:cs typeface="Arial"/>
                <a:sym typeface="Arial"/>
              </a:rPr>
              <a:t> of any word is inversely proportional to its </a:t>
            </a:r>
            <a:r>
              <a:rPr b="0" i="0" lang="en-US" sz="1800" u="none" cap="none" strike="noStrike">
                <a:solidFill>
                  <a:schemeClr val="dk2"/>
                </a:solidFill>
                <a:latin typeface="Arial"/>
                <a:ea typeface="Arial"/>
                <a:cs typeface="Arial"/>
                <a:sym typeface="Arial"/>
              </a:rPr>
              <a:t>rank</a:t>
            </a:r>
            <a:r>
              <a:rPr b="0" i="0" lang="en-US" sz="1800" u="none" cap="none" strike="noStrike">
                <a:solidFill>
                  <a:schemeClr val="dk1"/>
                </a:solidFill>
                <a:latin typeface="Arial"/>
                <a:ea typeface="Arial"/>
                <a:cs typeface="Arial"/>
                <a:sym typeface="Arial"/>
              </a:rPr>
              <a:t> in the frequency table. </a:t>
            </a:r>
            <a:endParaRPr/>
          </a:p>
          <a:p>
            <a:pPr indent="-342900" lvl="0" marL="342900" marR="0" rtl="0" algn="l">
              <a:spcBef>
                <a:spcPts val="360"/>
              </a:spcBef>
              <a:spcAft>
                <a:spcPts val="0"/>
              </a:spcAft>
              <a:buClr>
                <a:schemeClr val="dk2"/>
              </a:buClr>
              <a:buSzPts val="1800"/>
              <a:buFont typeface="Arial"/>
              <a:buChar char="•"/>
            </a:pPr>
            <a:r>
              <a:rPr b="0" i="1" lang="en-US" sz="1800" u="none" cap="none" strike="noStrike">
                <a:solidFill>
                  <a:schemeClr val="dk2"/>
                </a:solidFill>
                <a:latin typeface="Arial"/>
                <a:ea typeface="Arial"/>
                <a:cs typeface="Arial"/>
                <a:sym typeface="Arial"/>
              </a:rPr>
              <a:t>“Popular words are mentioned a lot more than unpopular words”.</a:t>
            </a:r>
            <a:endParaRPr i="1">
              <a:solidFill>
                <a:schemeClr val="dk2"/>
              </a:solidFill>
            </a:endParaRPr>
          </a:p>
          <a:p>
            <a:pPr indent="-342900" lvl="0" marL="342900" marR="0" rtl="0" algn="l">
              <a:spcBef>
                <a:spcPts val="36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Holds for most languages.</a:t>
            </a:r>
            <a:endParaRPr/>
          </a:p>
        </p:txBody>
      </p:sp>
      <p:graphicFrame>
        <p:nvGraphicFramePr>
          <p:cNvPr id="583" name="Google Shape;583;p63"/>
          <p:cNvGraphicFramePr/>
          <p:nvPr/>
        </p:nvGraphicFramePr>
        <p:xfrm>
          <a:off x="1967400" y="3509320"/>
          <a:ext cx="3000000" cy="3000000"/>
        </p:xfrm>
        <a:graphic>
          <a:graphicData uri="http://schemas.openxmlformats.org/drawingml/2006/table">
            <a:tbl>
              <a:tblPr bandRow="1" firstRow="1">
                <a:noFill/>
                <a:tableStyleId>{051636CF-0B80-4A5B-973F-7B668F6F4D3F}</a:tableStyleId>
              </a:tblPr>
              <a:tblGrid>
                <a:gridCol w="952500"/>
                <a:gridCol w="1095375"/>
                <a:gridCol w="1524000"/>
              </a:tblGrid>
              <a:tr h="228600">
                <a:tc>
                  <a:txBody>
                    <a:bodyPr>
                      <a:noAutofit/>
                    </a:bodyPr>
                    <a:lstStyle/>
                    <a:p>
                      <a:pPr indent="0" lvl="0" marL="0" marR="0" rtl="0" algn="l">
                        <a:spcBef>
                          <a:spcPts val="0"/>
                        </a:spcBef>
                        <a:spcAft>
                          <a:spcPts val="0"/>
                        </a:spcAft>
                        <a:buNone/>
                      </a:pPr>
                      <a:r>
                        <a:rPr lang="en-US" sz="1800" u="none" cap="none" strike="noStrike"/>
                        <a:t>Rank</a:t>
                      </a:r>
                      <a:endParaRPr/>
                    </a:p>
                  </a:txBody>
                  <a:tcPr marT="45725" marB="45725" marR="91450" marL="91450">
                    <a:lnB cap="flat" cmpd="sng" w="38100">
                      <a:solidFill>
                        <a:srgbClr val="000000"/>
                      </a:solidFill>
                      <a:prstDash val="solid"/>
                      <a:round/>
                      <a:headEnd len="sm" w="sm" type="none"/>
                      <a:tailEnd len="sm" w="sm" type="none"/>
                    </a:lnB>
                    <a:solidFill>
                      <a:schemeClr val="dk2"/>
                    </a:solidFill>
                  </a:tcPr>
                </a:tc>
                <a:tc>
                  <a:txBody>
                    <a:bodyPr>
                      <a:noAutofit/>
                    </a:bodyPr>
                    <a:lstStyle/>
                    <a:p>
                      <a:pPr indent="0" lvl="0" marL="0" marR="0" rtl="0" algn="l">
                        <a:spcBef>
                          <a:spcPts val="0"/>
                        </a:spcBef>
                        <a:spcAft>
                          <a:spcPts val="0"/>
                        </a:spcAft>
                        <a:buNone/>
                      </a:pPr>
                      <a:r>
                        <a:rPr lang="en-US" sz="1800"/>
                        <a:t>Word</a:t>
                      </a:r>
                      <a:endParaRPr/>
                    </a:p>
                  </a:txBody>
                  <a:tcPr marT="45725" marB="45725" marR="91450" marL="91450">
                    <a:lnB cap="flat" cmpd="sng" w="38100">
                      <a:solidFill>
                        <a:srgbClr val="000000"/>
                      </a:solidFill>
                      <a:prstDash val="solid"/>
                      <a:round/>
                      <a:headEnd len="sm" w="sm" type="none"/>
                      <a:tailEnd len="sm" w="sm" type="none"/>
                    </a:lnB>
                    <a:solidFill>
                      <a:schemeClr val="dk2"/>
                    </a:solidFill>
                  </a:tcPr>
                </a:tc>
                <a:tc>
                  <a:txBody>
                    <a:bodyPr>
                      <a:noAutofit/>
                    </a:bodyPr>
                    <a:lstStyle/>
                    <a:p>
                      <a:pPr indent="0" lvl="0" marL="0" marR="0" rtl="0" algn="l">
                        <a:spcBef>
                          <a:spcPts val="0"/>
                        </a:spcBef>
                        <a:spcAft>
                          <a:spcPts val="0"/>
                        </a:spcAft>
                        <a:buNone/>
                      </a:pPr>
                      <a:r>
                        <a:rPr lang="en-US" sz="1800"/>
                        <a:t>Frequency</a:t>
                      </a:r>
                      <a:endParaRPr/>
                    </a:p>
                  </a:txBody>
                  <a:tcPr marT="45725" marB="45725" marR="91450" marL="91450">
                    <a:lnB cap="flat" cmpd="sng" w="38100">
                      <a:solidFill>
                        <a:srgbClr val="000000"/>
                      </a:solidFill>
                      <a:prstDash val="solid"/>
                      <a:round/>
                      <a:headEnd len="sm" w="sm" type="none"/>
                      <a:tailEnd len="sm" w="sm" type="none"/>
                    </a:lnB>
                    <a:solidFill>
                      <a:schemeClr val="dk2"/>
                    </a:solidFill>
                  </a:tcPr>
                </a:tc>
              </a:tr>
              <a:tr h="370850">
                <a:tc>
                  <a:txBody>
                    <a:bodyPr>
                      <a:noAutofit/>
                    </a:bodyPr>
                    <a:lstStyle/>
                    <a:p>
                      <a:pPr indent="0" lvl="0" marL="0" marR="0" rtl="0" algn="l">
                        <a:spcBef>
                          <a:spcPts val="0"/>
                        </a:spcBef>
                        <a:spcAft>
                          <a:spcPts val="0"/>
                        </a:spcAft>
                        <a:buNone/>
                      </a:pPr>
                      <a:r>
                        <a:rPr lang="en-US" sz="1800"/>
                        <a:t>5</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a</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10144200</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70850">
                <a:tc>
                  <a:txBody>
                    <a:bodyPr>
                      <a:noAutofit/>
                    </a:bodyPr>
                    <a:lstStyle/>
                    <a:p>
                      <a:pPr indent="0" lvl="0" marL="0" marR="0" rtl="0" algn="l">
                        <a:spcBef>
                          <a:spcPts val="0"/>
                        </a:spcBef>
                        <a:spcAft>
                          <a:spcPts val="0"/>
                        </a:spcAft>
                        <a:buNone/>
                      </a:pPr>
                      <a:r>
                        <a:rPr lang="en-US" sz="1800"/>
                        <a:t>2201</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abandon</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15323</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370850">
                <a:tc>
                  <a:txBody>
                    <a:bodyPr>
                      <a:noAutofit/>
                    </a:bodyPr>
                    <a:lstStyle/>
                    <a:p>
                      <a:pPr indent="0" lvl="0" marL="0" marR="0" rtl="0" algn="l">
                        <a:spcBef>
                          <a:spcPts val="0"/>
                        </a:spcBef>
                        <a:spcAft>
                          <a:spcPts val="0"/>
                        </a:spcAft>
                        <a:buNone/>
                      </a:pPr>
                      <a:r>
                        <a:rPr lang="en-US" sz="1800"/>
                        <a:t>783</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ability</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noAutofit/>
                    </a:bodyPr>
                    <a:lstStyle/>
                    <a:p>
                      <a:pPr indent="0" lvl="0" marL="0" marR="0" rtl="0" algn="l">
                        <a:spcBef>
                          <a:spcPts val="0"/>
                        </a:spcBef>
                        <a:spcAft>
                          <a:spcPts val="0"/>
                        </a:spcAft>
                        <a:buNone/>
                      </a:pPr>
                      <a:r>
                        <a:rPr lang="en-US" sz="1800"/>
                        <a:t>51476</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pic>
        <p:nvPicPr>
          <p:cNvPr descr="https://upload.wikimedia.org/wikipedia/commons/thumb/a/ac/Zipf_30wiki_en_labels.png/1920px-Zipf_30wiki_en_labels.png" id="584" name="Google Shape;584;p63"/>
          <p:cNvPicPr preferRelativeResize="0"/>
          <p:nvPr/>
        </p:nvPicPr>
        <p:blipFill rotWithShape="1">
          <a:blip r:embed="rId3">
            <a:alphaModFix/>
          </a:blip>
          <a:srcRect b="1303" l="5240" r="0" t="0"/>
          <a:stretch/>
        </p:blipFill>
        <p:spPr>
          <a:xfrm>
            <a:off x="5599379" y="962467"/>
            <a:ext cx="3313602" cy="2588453"/>
          </a:xfrm>
          <a:prstGeom prst="rect">
            <a:avLst/>
          </a:prstGeom>
          <a:noFill/>
          <a:ln>
            <a:noFill/>
          </a:ln>
        </p:spPr>
      </p:pic>
      <p:pic>
        <p:nvPicPr>
          <p:cNvPr id="585" name="Google Shape;585;p63"/>
          <p:cNvPicPr preferRelativeResize="0"/>
          <p:nvPr/>
        </p:nvPicPr>
        <p:blipFill>
          <a:blip r:embed="rId4">
            <a:alphaModFix/>
          </a:blip>
          <a:stretch>
            <a:fillRect/>
          </a:stretch>
        </p:blipFill>
        <p:spPr>
          <a:xfrm>
            <a:off x="171575" y="1200150"/>
            <a:ext cx="1233425" cy="169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4"/>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Tokenization</a:t>
            </a:r>
            <a:endParaRPr/>
          </a:p>
        </p:txBody>
      </p:sp>
      <p:sp>
        <p:nvSpPr>
          <p:cNvPr id="591" name="Google Shape;591;p64"/>
          <p:cNvSpPr txBox="1"/>
          <p:nvPr/>
        </p:nvSpPr>
        <p:spPr>
          <a:xfrm>
            <a:off x="6103575" y="2669851"/>
            <a:ext cx="2766000" cy="1378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dark horse</a:t>
            </a:r>
            <a:endParaRPr sz="1800"/>
          </a:p>
          <a:p>
            <a:pPr indent="0" lvl="0" marL="0" marR="0" rtl="0" algn="ctr">
              <a:spcBef>
                <a:spcPts val="0"/>
              </a:spcBef>
              <a:spcAft>
                <a:spcPts val="0"/>
              </a:spcAft>
              <a:buNone/>
            </a:pPr>
            <a:r>
              <a:rPr lang="en-US" sz="1800">
                <a:solidFill>
                  <a:schemeClr val="dk1"/>
                </a:solidFill>
                <a:latin typeface="Calibri"/>
                <a:ea typeface="Calibri"/>
                <a:cs typeface="Calibri"/>
                <a:sym typeface="Calibri"/>
              </a:rPr>
              <a:t>get cold feet</a:t>
            </a:r>
            <a:endParaRPr sz="1800"/>
          </a:p>
          <a:p>
            <a:pPr indent="0" lvl="0" marL="0" marR="0" rtl="0" algn="ctr">
              <a:spcBef>
                <a:spcPts val="0"/>
              </a:spcBef>
              <a:spcAft>
                <a:spcPts val="0"/>
              </a:spcAft>
              <a:buNone/>
            </a:pPr>
            <a:r>
              <a:rPr lang="en-US" sz="1800">
                <a:solidFill>
                  <a:schemeClr val="dk1"/>
                </a:solidFill>
                <a:latin typeface="Calibri"/>
                <a:ea typeface="Calibri"/>
                <a:cs typeface="Calibri"/>
                <a:sym typeface="Calibri"/>
              </a:rPr>
              <a:t>lose face</a:t>
            </a:r>
            <a:endParaRPr sz="1800"/>
          </a:p>
          <a:p>
            <a:pPr indent="0" lvl="0" marL="0" marR="0" rtl="0" algn="ctr">
              <a:spcBef>
                <a:spcPts val="0"/>
              </a:spcBef>
              <a:spcAft>
                <a:spcPts val="0"/>
              </a:spcAft>
              <a:buNone/>
            </a:pPr>
            <a:r>
              <a:rPr lang="en-US" sz="1800">
                <a:solidFill>
                  <a:schemeClr val="dk1"/>
                </a:solidFill>
                <a:latin typeface="Calibri"/>
                <a:ea typeface="Calibri"/>
                <a:cs typeface="Calibri"/>
                <a:sym typeface="Calibri"/>
              </a:rPr>
              <a:t>throw in the towel</a:t>
            </a:r>
            <a:endParaRPr sz="1800"/>
          </a:p>
        </p:txBody>
      </p:sp>
      <p:sp>
        <p:nvSpPr>
          <p:cNvPr id="592" name="Google Shape;592;p64"/>
          <p:cNvSpPr txBox="1"/>
          <p:nvPr/>
        </p:nvSpPr>
        <p:spPr>
          <a:xfrm>
            <a:off x="1763106" y="1063229"/>
            <a:ext cx="7106464" cy="1200329"/>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“`When I’M a Duchess, she said to herself,’ (not in a very hopeful tone though), ‘I won’t have any pepper in the my kitchen AT ALL. Soup does very well without—Maybe it’s always pepper that makes people hot-tempered,’…”</a:t>
            </a:r>
            <a:endParaRPr/>
          </a:p>
        </p:txBody>
      </p:sp>
      <p:pic>
        <p:nvPicPr>
          <p:cNvPr descr="Image result for alice in wonderland" id="593" name="Google Shape;593;p64"/>
          <p:cNvPicPr preferRelativeResize="0"/>
          <p:nvPr/>
        </p:nvPicPr>
        <p:blipFill rotWithShape="1">
          <a:blip r:embed="rId3">
            <a:alphaModFix/>
          </a:blip>
          <a:srcRect b="0" l="0" r="0" t="0"/>
          <a:stretch/>
        </p:blipFill>
        <p:spPr>
          <a:xfrm>
            <a:off x="277586" y="781650"/>
            <a:ext cx="1175657" cy="1763486"/>
          </a:xfrm>
          <a:prstGeom prst="rect">
            <a:avLst/>
          </a:prstGeom>
          <a:noFill/>
          <a:ln>
            <a:noFill/>
          </a:ln>
        </p:spPr>
      </p:pic>
      <p:sp>
        <p:nvSpPr>
          <p:cNvPr id="594" name="Google Shape;594;p64"/>
          <p:cNvSpPr txBox="1"/>
          <p:nvPr/>
        </p:nvSpPr>
        <p:spPr>
          <a:xfrm>
            <a:off x="1763106" y="1063228"/>
            <a:ext cx="7106464" cy="1200329"/>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“`When I’M a Duchess, she said to hersel</a:t>
            </a:r>
            <a:r>
              <a:rPr lang="en-US" sz="1800" u="sng">
                <a:solidFill>
                  <a:schemeClr val="lt1"/>
                </a:solidFill>
                <a:latin typeface="Arial"/>
                <a:ea typeface="Arial"/>
                <a:cs typeface="Arial"/>
                <a:sym typeface="Arial"/>
              </a:rPr>
              <a:t>f,’</a:t>
            </a:r>
            <a:r>
              <a:rPr lang="en-US" sz="1800">
                <a:solidFill>
                  <a:schemeClr val="lt1"/>
                </a:solidFill>
                <a:latin typeface="Arial"/>
                <a:ea typeface="Arial"/>
                <a:cs typeface="Arial"/>
                <a:sym typeface="Arial"/>
              </a:rPr>
              <a:t> </a:t>
            </a:r>
            <a:r>
              <a:rPr lang="en-US" sz="1800" u="sng">
                <a:solidFill>
                  <a:schemeClr val="lt1"/>
                </a:solidFill>
                <a:latin typeface="Arial"/>
                <a:ea typeface="Arial"/>
                <a:cs typeface="Arial"/>
                <a:sym typeface="Arial"/>
              </a:rPr>
              <a:t>(n</a:t>
            </a:r>
            <a:r>
              <a:rPr lang="en-US" sz="1800">
                <a:solidFill>
                  <a:schemeClr val="lt1"/>
                </a:solidFill>
                <a:latin typeface="Arial"/>
                <a:ea typeface="Arial"/>
                <a:cs typeface="Arial"/>
                <a:sym typeface="Arial"/>
              </a:rPr>
              <a:t>ot in a very hopeful tone thoug</a:t>
            </a:r>
            <a:r>
              <a:rPr lang="en-US" sz="1800" u="sng">
                <a:solidFill>
                  <a:schemeClr val="lt1"/>
                </a:solidFill>
                <a:latin typeface="Arial"/>
                <a:ea typeface="Arial"/>
                <a:cs typeface="Arial"/>
                <a:sym typeface="Arial"/>
              </a:rPr>
              <a:t>h), </a:t>
            </a:r>
            <a:r>
              <a:rPr lang="en-US" sz="1800">
                <a:solidFill>
                  <a:schemeClr val="lt1"/>
                </a:solidFill>
                <a:latin typeface="Arial"/>
                <a:ea typeface="Arial"/>
                <a:cs typeface="Arial"/>
                <a:sym typeface="Arial"/>
              </a:rPr>
              <a:t>‘I won’t have any pepper in the my kitchen AT ALL. Soup does very well without—Maybe it’s always pepper that makes people hot-tempered,’…”</a:t>
            </a:r>
            <a:endParaRPr/>
          </a:p>
        </p:txBody>
      </p:sp>
      <p:sp>
        <p:nvSpPr>
          <p:cNvPr id="595" name="Google Shape;595;p64"/>
          <p:cNvSpPr txBox="1"/>
          <p:nvPr/>
        </p:nvSpPr>
        <p:spPr>
          <a:xfrm>
            <a:off x="1763106" y="2427514"/>
            <a:ext cx="4278465"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Split on non-word character?</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Space beginning and end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about punctuation? E.g.,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How about numbers?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65"/>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Questions so far?</a:t>
            </a:r>
            <a:endParaRPr/>
          </a:p>
        </p:txBody>
      </p:sp>
      <p:pic>
        <p:nvPicPr>
          <p:cNvPr descr="Image result for head scratch" id="601" name="Google Shape;601;p65"/>
          <p:cNvPicPr preferRelativeResize="0"/>
          <p:nvPr/>
        </p:nvPicPr>
        <p:blipFill rotWithShape="1">
          <a:blip r:embed="rId3">
            <a:alphaModFix/>
          </a:blip>
          <a:srcRect b="0" l="0" r="0" t="0"/>
          <a:stretch/>
        </p:blipFill>
        <p:spPr>
          <a:xfrm>
            <a:off x="4027715" y="1167492"/>
            <a:ext cx="2928257" cy="29282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66"/>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If you liked this course you’ll also like…</a:t>
            </a:r>
            <a:endParaRPr/>
          </a:p>
        </p:txBody>
      </p:sp>
      <p:sp>
        <p:nvSpPr>
          <p:cNvPr id="608" name="Google Shape;608;p66"/>
          <p:cNvSpPr txBox="1"/>
          <p:nvPr>
            <p:ph idx="1" type="body"/>
          </p:nvPr>
        </p:nvSpPr>
        <p:spPr>
          <a:xfrm>
            <a:off x="1763100" y="1200150"/>
            <a:ext cx="7106400" cy="38214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b="1" lang="en-US" sz="1800"/>
              <a:t>CS4145 - Crowd Computing </a:t>
            </a:r>
            <a:endParaRPr b="1" sz="1800"/>
          </a:p>
          <a:p>
            <a:pPr indent="0" lvl="0" marL="0" rtl="0" algn="l">
              <a:spcBef>
                <a:spcPts val="560"/>
              </a:spcBef>
              <a:spcAft>
                <a:spcPts val="0"/>
              </a:spcAft>
              <a:buNone/>
            </a:pPr>
            <a:r>
              <a:rPr lang="en-US" sz="1800"/>
              <a:t>How large </a:t>
            </a:r>
            <a:r>
              <a:rPr lang="en-US" sz="1800" u="sng"/>
              <a:t>groups of people</a:t>
            </a:r>
            <a:r>
              <a:rPr lang="en-US" sz="1800"/>
              <a:t> can solve </a:t>
            </a:r>
            <a:r>
              <a:rPr lang="en-US" sz="1800" u="sng"/>
              <a:t>complex tasks</a:t>
            </a:r>
            <a:r>
              <a:rPr lang="en-US" sz="1800"/>
              <a:t> that are currently </a:t>
            </a:r>
            <a:r>
              <a:rPr lang="en-US" sz="1800" u="sng"/>
              <a:t>beyond</a:t>
            </a:r>
            <a:r>
              <a:rPr lang="en-US" sz="1800"/>
              <a:t> the capabilities of AI, and that cannot be solved by a single person alone. </a:t>
            </a:r>
            <a:endParaRPr sz="1800"/>
          </a:p>
          <a:p>
            <a:pPr indent="0" lvl="0" marL="0" rtl="0" algn="l">
              <a:spcBef>
                <a:spcPts val="560"/>
              </a:spcBef>
              <a:spcAft>
                <a:spcPts val="0"/>
              </a:spcAft>
              <a:buNone/>
            </a:pPr>
            <a:r>
              <a:t/>
            </a:r>
            <a:endParaRPr sz="1800"/>
          </a:p>
          <a:p>
            <a:pPr indent="0" lvl="0" marL="0" rtl="0" algn="l">
              <a:spcBef>
                <a:spcPts val="560"/>
              </a:spcBef>
              <a:spcAft>
                <a:spcPts val="0"/>
              </a:spcAft>
              <a:buNone/>
            </a:pPr>
            <a:r>
              <a:rPr lang="en-US" sz="1800">
                <a:solidFill>
                  <a:schemeClr val="dk2"/>
                </a:solidFill>
              </a:rPr>
              <a:t>Gamification, conversational systems, human computation, and much much more...</a:t>
            </a:r>
            <a:endParaRPr sz="1800">
              <a:solidFill>
                <a:schemeClr val="dk2"/>
              </a:solidFill>
            </a:endParaRPr>
          </a:p>
        </p:txBody>
      </p:sp>
      <p:pic>
        <p:nvPicPr>
          <p:cNvPr id="609" name="Google Shape;609;p66"/>
          <p:cNvPicPr preferRelativeResize="0"/>
          <p:nvPr/>
        </p:nvPicPr>
        <p:blipFill>
          <a:blip r:embed="rId3">
            <a:alphaModFix/>
          </a:blip>
          <a:stretch>
            <a:fillRect/>
          </a:stretch>
        </p:blipFill>
        <p:spPr>
          <a:xfrm>
            <a:off x="-2312" y="609350"/>
            <a:ext cx="1605350" cy="2157350"/>
          </a:xfrm>
          <a:prstGeom prst="rect">
            <a:avLst/>
          </a:prstGeom>
          <a:noFill/>
          <a:ln>
            <a:noFill/>
          </a:ln>
        </p:spPr>
      </p:pic>
      <p:pic>
        <p:nvPicPr>
          <p:cNvPr id="610" name="Google Shape;610;p66"/>
          <p:cNvPicPr preferRelativeResize="0"/>
          <p:nvPr/>
        </p:nvPicPr>
        <p:blipFill>
          <a:blip r:embed="rId4">
            <a:alphaModFix/>
          </a:blip>
          <a:stretch>
            <a:fillRect/>
          </a:stretch>
        </p:blipFill>
        <p:spPr>
          <a:xfrm>
            <a:off x="36913" y="3470500"/>
            <a:ext cx="1526901" cy="771074"/>
          </a:xfrm>
          <a:prstGeom prst="rect">
            <a:avLst/>
          </a:prstGeom>
          <a:noFill/>
          <a:ln>
            <a:noFill/>
          </a:ln>
        </p:spPr>
      </p:pic>
      <p:pic>
        <p:nvPicPr>
          <p:cNvPr id="611" name="Google Shape;611;p66"/>
          <p:cNvPicPr preferRelativeResize="0"/>
          <p:nvPr/>
        </p:nvPicPr>
        <p:blipFill>
          <a:blip r:embed="rId5">
            <a:alphaModFix/>
          </a:blip>
          <a:stretch>
            <a:fillRect/>
          </a:stretch>
        </p:blipFill>
        <p:spPr>
          <a:xfrm>
            <a:off x="2167898" y="3814225"/>
            <a:ext cx="2803087" cy="1076350"/>
          </a:xfrm>
          <a:prstGeom prst="rect">
            <a:avLst/>
          </a:prstGeom>
          <a:noFill/>
          <a:ln>
            <a:noFill/>
          </a:ln>
        </p:spPr>
      </p:pic>
      <p:pic>
        <p:nvPicPr>
          <p:cNvPr id="612" name="Google Shape;612;p66"/>
          <p:cNvPicPr preferRelativeResize="0"/>
          <p:nvPr/>
        </p:nvPicPr>
        <p:blipFill>
          <a:blip r:embed="rId6">
            <a:alphaModFix/>
          </a:blip>
          <a:stretch>
            <a:fillRect/>
          </a:stretch>
        </p:blipFill>
        <p:spPr>
          <a:xfrm>
            <a:off x="5330650" y="3648025"/>
            <a:ext cx="2527225" cy="12425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16" name="Shape 616"/>
        <p:cNvGrpSpPr/>
        <p:nvPr/>
      </p:nvGrpSpPr>
      <p:grpSpPr>
        <a:xfrm>
          <a:off x="0" y="0"/>
          <a:ext cx="0" cy="0"/>
          <a:chOff x="0" y="0"/>
          <a:chExt cx="0" cy="0"/>
        </a:xfrm>
      </p:grpSpPr>
      <p:sp>
        <p:nvSpPr>
          <p:cNvPr id="617" name="Google Shape;617;p67"/>
          <p:cNvSpPr/>
          <p:nvPr/>
        </p:nvSpPr>
        <p:spPr>
          <a:xfrm>
            <a:off x="0" y="0"/>
            <a:ext cx="5664300" cy="5143500"/>
          </a:xfrm>
          <a:prstGeom prst="rect">
            <a:avLst/>
          </a:prstGeom>
          <a:solidFill>
            <a:srgbClr val="FFFFFF">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Questrial"/>
              <a:ea typeface="Questrial"/>
              <a:cs typeface="Questrial"/>
              <a:sym typeface="Questrial"/>
            </a:endParaRPr>
          </a:p>
        </p:txBody>
      </p:sp>
      <p:cxnSp>
        <p:nvCxnSpPr>
          <p:cNvPr id="618" name="Google Shape;618;p67"/>
          <p:cNvCxnSpPr/>
          <p:nvPr/>
        </p:nvCxnSpPr>
        <p:spPr>
          <a:xfrm rot="10800000">
            <a:off x="571500" y="619743"/>
            <a:ext cx="0" cy="685800"/>
          </a:xfrm>
          <a:prstGeom prst="straightConnector1">
            <a:avLst/>
          </a:prstGeom>
          <a:noFill/>
          <a:ln cap="flat" cmpd="sng" w="19050">
            <a:solidFill>
              <a:schemeClr val="accent1"/>
            </a:solidFill>
            <a:prstDash val="solid"/>
            <a:round/>
            <a:headEnd len="sm" w="sm" type="none"/>
            <a:tailEnd len="sm" w="sm" type="none"/>
          </a:ln>
        </p:spPr>
      </p:cxnSp>
      <p:sp>
        <p:nvSpPr>
          <p:cNvPr id="619" name="Google Shape;619;p67"/>
          <p:cNvSpPr txBox="1"/>
          <p:nvPr>
            <p:ph type="title"/>
          </p:nvPr>
        </p:nvSpPr>
        <p:spPr>
          <a:xfrm>
            <a:off x="768096" y="438912"/>
            <a:ext cx="4550100" cy="1124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00000"/>
              </a:buClr>
              <a:buSzPts val="2600"/>
              <a:buFont typeface="Questrial"/>
              <a:buNone/>
            </a:pPr>
            <a:r>
              <a:rPr lang="en-US" sz="2600">
                <a:solidFill>
                  <a:srgbClr val="000000"/>
                </a:solidFill>
              </a:rPr>
              <a:t>HUMAN AIDED CHATBOT FOR CAMPUS INFORMATION RETRIEVAL</a:t>
            </a:r>
            <a:br>
              <a:rPr lang="en-US" sz="2600">
                <a:solidFill>
                  <a:srgbClr val="000000"/>
                </a:solidFill>
              </a:rPr>
            </a:br>
            <a:endParaRPr sz="2600">
              <a:solidFill>
                <a:srgbClr val="000000"/>
              </a:solidFill>
            </a:endParaRPr>
          </a:p>
        </p:txBody>
      </p:sp>
      <p:sp>
        <p:nvSpPr>
          <p:cNvPr id="620" name="Google Shape;620;p67"/>
          <p:cNvSpPr txBox="1"/>
          <p:nvPr>
            <p:ph idx="1" type="body"/>
          </p:nvPr>
        </p:nvSpPr>
        <p:spPr>
          <a:xfrm>
            <a:off x="768096" y="1714500"/>
            <a:ext cx="4550100" cy="3017400"/>
          </a:xfrm>
          <a:prstGeom prst="rect">
            <a:avLst/>
          </a:prstGeom>
          <a:noFill/>
          <a:ln>
            <a:noFill/>
          </a:ln>
        </p:spPr>
        <p:txBody>
          <a:bodyPr anchorCtr="0" anchor="t" bIns="45700" lIns="45700" spcFirstLastPara="1" rIns="45700" wrap="square" tIns="45700">
            <a:noAutofit/>
          </a:bodyPr>
          <a:lstStyle/>
          <a:p>
            <a:pPr indent="0" lvl="0" marL="0" rtl="0" algn="l">
              <a:lnSpc>
                <a:spcPct val="90000"/>
              </a:lnSpc>
              <a:spcBef>
                <a:spcPts val="0"/>
              </a:spcBef>
              <a:spcAft>
                <a:spcPts val="0"/>
              </a:spcAft>
              <a:buSzPts val="1200"/>
              <a:buNone/>
            </a:pPr>
            <a:r>
              <a:rPr lang="en-US" sz="1200">
                <a:solidFill>
                  <a:srgbClr val="000000"/>
                </a:solidFill>
              </a:rPr>
              <a:t>Background: A new emerging hybrid chatbot system has spawned using human-based computation to improve response flexibility and request comprehension of chatbots.</a:t>
            </a:r>
            <a:endParaRPr/>
          </a:p>
          <a:p>
            <a:pPr indent="-76200" lvl="0" marL="68580" rtl="0" algn="l">
              <a:lnSpc>
                <a:spcPct val="90000"/>
              </a:lnSpc>
              <a:spcBef>
                <a:spcPts val="1050"/>
              </a:spcBef>
              <a:spcAft>
                <a:spcPts val="0"/>
              </a:spcAft>
              <a:buSzPts val="1200"/>
              <a:buChar char=" "/>
            </a:pPr>
            <a:br>
              <a:rPr lang="en-US" sz="1200">
                <a:solidFill>
                  <a:srgbClr val="000000"/>
                </a:solidFill>
              </a:rPr>
            </a:br>
            <a:endParaRPr sz="1200">
              <a:solidFill>
                <a:srgbClr val="000000"/>
              </a:solidFill>
            </a:endParaRPr>
          </a:p>
          <a:p>
            <a:pPr indent="-76200" lvl="0" marL="68580" rtl="0" algn="l">
              <a:lnSpc>
                <a:spcPct val="90000"/>
              </a:lnSpc>
              <a:spcBef>
                <a:spcPts val="1050"/>
              </a:spcBef>
              <a:spcAft>
                <a:spcPts val="0"/>
              </a:spcAft>
              <a:buSzPts val="1200"/>
              <a:buChar char=" "/>
            </a:pPr>
            <a:r>
              <a:rPr lang="en-US" sz="1200">
                <a:solidFill>
                  <a:srgbClr val="000000"/>
                </a:solidFill>
              </a:rPr>
              <a:t>In this project, we will test our human aided chatbot based on telegram. Students will use this chatbot to request or provide campus information. Through this project, we will find an effective user interface to improve the quality of results provided by workers. We’ll also compare the effectiveness and efficiency of traditional chatbot, hybrid chatbot and webpage-based crowdsourcing platform, by conducting several experiments among students.</a:t>
            </a:r>
            <a:endParaRPr/>
          </a:p>
          <a:p>
            <a:pPr indent="-76200" lvl="0" marL="68580" rtl="0" algn="l">
              <a:lnSpc>
                <a:spcPct val="90000"/>
              </a:lnSpc>
              <a:spcBef>
                <a:spcPts val="1050"/>
              </a:spcBef>
              <a:spcAft>
                <a:spcPts val="0"/>
              </a:spcAft>
              <a:buSzPts val="1200"/>
              <a:buChar char=" "/>
            </a:pPr>
            <a:br>
              <a:rPr lang="en-US" sz="1200">
                <a:solidFill>
                  <a:srgbClr val="000000"/>
                </a:solidFill>
              </a:rPr>
            </a:br>
            <a:endParaRPr sz="1200">
              <a:solidFill>
                <a:srgbClr val="000000"/>
              </a:solidFill>
            </a:endParaRPr>
          </a:p>
        </p:txBody>
      </p:sp>
      <p:pic>
        <p:nvPicPr>
          <p:cNvPr id="621" name="Google Shape;621;p67"/>
          <p:cNvPicPr preferRelativeResize="0"/>
          <p:nvPr/>
        </p:nvPicPr>
        <p:blipFill>
          <a:blip r:embed="rId3">
            <a:alphaModFix/>
          </a:blip>
          <a:stretch>
            <a:fillRect/>
          </a:stretch>
        </p:blipFill>
        <p:spPr>
          <a:xfrm>
            <a:off x="5775175" y="1149250"/>
            <a:ext cx="3174900" cy="2701676"/>
          </a:xfrm>
          <a:prstGeom prst="rect">
            <a:avLst/>
          </a:prstGeom>
          <a:noFill/>
          <a:ln>
            <a:noFill/>
          </a:ln>
        </p:spPr>
      </p:pic>
      <p:pic>
        <p:nvPicPr>
          <p:cNvPr id="622" name="Google Shape;622;p67"/>
          <p:cNvPicPr preferRelativeResize="0"/>
          <p:nvPr/>
        </p:nvPicPr>
        <p:blipFill>
          <a:blip r:embed="rId4">
            <a:alphaModFix/>
          </a:blip>
          <a:stretch>
            <a:fillRect/>
          </a:stretch>
        </p:blipFill>
        <p:spPr>
          <a:xfrm>
            <a:off x="6495100" y="389726"/>
            <a:ext cx="1828800" cy="685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6" name="Shape 626"/>
        <p:cNvGrpSpPr/>
        <p:nvPr/>
      </p:nvGrpSpPr>
      <p:grpSpPr>
        <a:xfrm>
          <a:off x="0" y="0"/>
          <a:ext cx="0" cy="0"/>
          <a:chOff x="0" y="0"/>
          <a:chExt cx="0" cy="0"/>
        </a:xfrm>
      </p:grpSpPr>
      <p:sp>
        <p:nvSpPr>
          <p:cNvPr id="627" name="Google Shape;627;p68"/>
          <p:cNvSpPr/>
          <p:nvPr/>
        </p:nvSpPr>
        <p:spPr>
          <a:xfrm>
            <a:off x="245659" y="3429000"/>
            <a:ext cx="5293800" cy="1473300"/>
          </a:xfrm>
          <a:prstGeom prst="rect">
            <a:avLst/>
          </a:prstGeom>
          <a:solidFill>
            <a:srgbClr val="4649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8" name="Google Shape;628;p68"/>
          <p:cNvSpPr/>
          <p:nvPr/>
        </p:nvSpPr>
        <p:spPr>
          <a:xfrm>
            <a:off x="5650991" y="241299"/>
            <a:ext cx="3251700" cy="46608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9" name="Google Shape;629;p68"/>
          <p:cNvSpPr txBox="1"/>
          <p:nvPr>
            <p:ph type="title"/>
          </p:nvPr>
        </p:nvSpPr>
        <p:spPr>
          <a:xfrm>
            <a:off x="393192" y="3575304"/>
            <a:ext cx="4945500" cy="1218900"/>
          </a:xfrm>
          <a:prstGeom prst="rect">
            <a:avLst/>
          </a:prstGeom>
          <a:noFill/>
          <a:ln>
            <a:noFill/>
          </a:ln>
        </p:spPr>
        <p:txBody>
          <a:bodyPr anchorCtr="0" anchor="ctr" bIns="45700" lIns="91425" spcFirstLastPara="1" rIns="91425" wrap="square" tIns="45700">
            <a:noAutofit/>
          </a:bodyPr>
          <a:lstStyle/>
          <a:p>
            <a:pPr indent="0" lvl="0" marL="0" rtl="0" algn="r">
              <a:lnSpc>
                <a:spcPct val="80000"/>
              </a:lnSpc>
              <a:spcBef>
                <a:spcPts val="0"/>
              </a:spcBef>
              <a:spcAft>
                <a:spcPts val="0"/>
              </a:spcAft>
              <a:buClr>
                <a:srgbClr val="FFFFFF"/>
              </a:buClr>
              <a:buSzPts val="2900"/>
              <a:buFont typeface="Questrial"/>
              <a:buNone/>
            </a:pPr>
            <a:r>
              <a:rPr lang="en-US" sz="2400">
                <a:solidFill>
                  <a:srgbClr val="FFFFFF"/>
                </a:solidFill>
              </a:rPr>
              <a:t>Trasherhunt</a:t>
            </a:r>
            <a:endParaRPr sz="2400">
              <a:solidFill>
                <a:srgbClr val="FFFFFF"/>
              </a:solidFill>
            </a:endParaRPr>
          </a:p>
        </p:txBody>
      </p:sp>
      <p:sp>
        <p:nvSpPr>
          <p:cNvPr id="630" name="Google Shape;630;p68"/>
          <p:cNvSpPr txBox="1"/>
          <p:nvPr>
            <p:ph idx="1" type="body"/>
          </p:nvPr>
        </p:nvSpPr>
        <p:spPr>
          <a:xfrm>
            <a:off x="6021989" y="381740"/>
            <a:ext cx="2568600" cy="43413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SzPts val="1200"/>
              <a:buNone/>
            </a:pPr>
            <a:r>
              <a:rPr lang="en-US" sz="1200">
                <a:solidFill>
                  <a:srgbClr val="FFFFFF"/>
                </a:solidFill>
              </a:rPr>
              <a:t>Background: Crowdsensing based on street view means the way to collect data by a group of people using web-based street panorama viewer.</a:t>
            </a:r>
            <a:endParaRPr/>
          </a:p>
          <a:p>
            <a:pPr indent="-76200" lvl="0" marL="68580" rtl="0" algn="l">
              <a:lnSpc>
                <a:spcPct val="90000"/>
              </a:lnSpc>
              <a:spcBef>
                <a:spcPts val="1050"/>
              </a:spcBef>
              <a:spcAft>
                <a:spcPts val="0"/>
              </a:spcAft>
              <a:buSzPts val="1200"/>
              <a:buChar char=" "/>
            </a:pPr>
            <a:br>
              <a:rPr lang="en-US" sz="1200">
                <a:solidFill>
                  <a:srgbClr val="FFFFFF"/>
                </a:solidFill>
              </a:rPr>
            </a:br>
            <a:endParaRPr sz="1200">
              <a:solidFill>
                <a:srgbClr val="FFFFFF"/>
              </a:solidFill>
            </a:endParaRPr>
          </a:p>
          <a:p>
            <a:pPr indent="-76200" lvl="0" marL="68580" rtl="0" algn="l">
              <a:lnSpc>
                <a:spcPct val="90000"/>
              </a:lnSpc>
              <a:spcBef>
                <a:spcPts val="1050"/>
              </a:spcBef>
              <a:spcAft>
                <a:spcPts val="0"/>
              </a:spcAft>
              <a:buSzPts val="1200"/>
              <a:buChar char=" "/>
            </a:pPr>
            <a:r>
              <a:rPr lang="en-US" sz="1200">
                <a:solidFill>
                  <a:srgbClr val="FFFFFF"/>
                </a:solidFill>
              </a:rPr>
              <a:t>In this project, we will test our crowdsensing platforms based on street panorama viewers (panorama data comes from Google and Amsterdam Data Science). Students are supposed to use this platform to find dirty/clean spots and trash bins in Noord-Zuid Lijn area (in Amsterdam). We will then compare the trash bin information collected by our platforms (Google and ADS) with OpenStreetMap (and ADS map). We’ll also analyse the relationship between “cleanness/dirtiness” and the density of trash bins. </a:t>
            </a:r>
            <a:endParaRPr/>
          </a:p>
        </p:txBody>
      </p:sp>
      <p:pic>
        <p:nvPicPr>
          <p:cNvPr id="631" name="Google Shape;631;p68"/>
          <p:cNvPicPr preferRelativeResize="0"/>
          <p:nvPr/>
        </p:nvPicPr>
        <p:blipFill>
          <a:blip r:embed="rId3">
            <a:alphaModFix/>
          </a:blip>
          <a:stretch>
            <a:fillRect/>
          </a:stretch>
        </p:blipFill>
        <p:spPr>
          <a:xfrm>
            <a:off x="245650" y="286450"/>
            <a:ext cx="5293802" cy="30509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5" name="Shape 635"/>
        <p:cNvGrpSpPr/>
        <p:nvPr/>
      </p:nvGrpSpPr>
      <p:grpSpPr>
        <a:xfrm>
          <a:off x="0" y="0"/>
          <a:ext cx="0" cy="0"/>
          <a:chOff x="0" y="0"/>
          <a:chExt cx="0" cy="0"/>
        </a:xfrm>
      </p:grpSpPr>
      <p:sp>
        <p:nvSpPr>
          <p:cNvPr id="636" name="Google Shape;636;p69"/>
          <p:cNvSpPr/>
          <p:nvPr/>
        </p:nvSpPr>
        <p:spPr>
          <a:xfrm>
            <a:off x="0" y="0"/>
            <a:ext cx="41013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37" name="Google Shape;637;p69"/>
          <p:cNvCxnSpPr/>
          <p:nvPr/>
        </p:nvCxnSpPr>
        <p:spPr>
          <a:xfrm rot="10800000">
            <a:off x="571500" y="619743"/>
            <a:ext cx="0" cy="685800"/>
          </a:xfrm>
          <a:prstGeom prst="straightConnector1">
            <a:avLst/>
          </a:prstGeom>
          <a:noFill/>
          <a:ln cap="flat" cmpd="sng" w="19050">
            <a:solidFill>
              <a:srgbClr val="D0EEF9"/>
            </a:solidFill>
            <a:prstDash val="solid"/>
            <a:round/>
            <a:headEnd len="sm" w="sm" type="none"/>
            <a:tailEnd len="sm" w="sm" type="none"/>
          </a:ln>
        </p:spPr>
      </p:cxnSp>
      <p:pic>
        <p:nvPicPr>
          <p:cNvPr id="638" name="Google Shape;638;p69"/>
          <p:cNvPicPr preferRelativeResize="0"/>
          <p:nvPr/>
        </p:nvPicPr>
        <p:blipFill rotWithShape="1">
          <a:blip r:embed="rId3">
            <a:alphaModFix/>
          </a:blip>
          <a:srcRect b="0" l="0" r="0" t="0"/>
          <a:stretch/>
        </p:blipFill>
        <p:spPr>
          <a:xfrm>
            <a:off x="2619273" y="-3226"/>
            <a:ext cx="1482025" cy="1381975"/>
          </a:xfrm>
          <a:prstGeom prst="rect">
            <a:avLst/>
          </a:prstGeom>
          <a:noFill/>
          <a:ln>
            <a:noFill/>
          </a:ln>
        </p:spPr>
      </p:pic>
      <p:sp>
        <p:nvSpPr>
          <p:cNvPr id="639" name="Google Shape;639;p69"/>
          <p:cNvSpPr txBox="1"/>
          <p:nvPr>
            <p:ph type="title"/>
          </p:nvPr>
        </p:nvSpPr>
        <p:spPr>
          <a:xfrm>
            <a:off x="768096" y="438912"/>
            <a:ext cx="2834400" cy="1124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Clr>
                <a:srgbClr val="FFFFFF"/>
              </a:buClr>
              <a:buSzPts val="3200"/>
              <a:buFont typeface="Questrial"/>
              <a:buNone/>
            </a:pPr>
            <a:r>
              <a:rPr lang="en-US" sz="3200">
                <a:solidFill>
                  <a:srgbClr val="FFFFFF"/>
                </a:solidFill>
              </a:rPr>
              <a:t>RBUTR</a:t>
            </a:r>
            <a:endParaRPr sz="3200">
              <a:solidFill>
                <a:srgbClr val="FFFFFF"/>
              </a:solidFill>
            </a:endParaRPr>
          </a:p>
        </p:txBody>
      </p:sp>
      <p:sp>
        <p:nvSpPr>
          <p:cNvPr id="640" name="Google Shape;640;p69"/>
          <p:cNvSpPr txBox="1"/>
          <p:nvPr>
            <p:ph idx="1" type="body"/>
          </p:nvPr>
        </p:nvSpPr>
        <p:spPr>
          <a:xfrm>
            <a:off x="758796" y="1305550"/>
            <a:ext cx="2843700" cy="2949000"/>
          </a:xfrm>
          <a:prstGeom prst="rect">
            <a:avLst/>
          </a:prstGeom>
          <a:noFill/>
          <a:ln>
            <a:noFill/>
          </a:ln>
        </p:spPr>
        <p:txBody>
          <a:bodyPr anchorCtr="0" anchor="t" bIns="91425" lIns="91425" spcFirstLastPara="1" rIns="91425" wrap="square" tIns="91425">
            <a:noAutofit/>
          </a:bodyPr>
          <a:lstStyle/>
          <a:p>
            <a:pPr indent="-342900" lvl="0" marL="457200" rtl="0" algn="l">
              <a:lnSpc>
                <a:spcPct val="80000"/>
              </a:lnSpc>
              <a:spcBef>
                <a:spcPts val="400"/>
              </a:spcBef>
              <a:spcAft>
                <a:spcPts val="0"/>
              </a:spcAft>
              <a:buClr>
                <a:srgbClr val="FFFFFF"/>
              </a:buClr>
              <a:buSzPts val="1800"/>
              <a:buChar char="●"/>
            </a:pPr>
            <a:r>
              <a:rPr lang="en-US">
                <a:solidFill>
                  <a:srgbClr val="FFFFFF"/>
                </a:solidFill>
              </a:rPr>
              <a:t>Created</a:t>
            </a:r>
            <a:r>
              <a:rPr lang="en-US">
                <a:solidFill>
                  <a:srgbClr val="FFFFFF"/>
                </a:solidFill>
              </a:rPr>
              <a:t> 2012</a:t>
            </a:r>
            <a:endParaRPr/>
          </a:p>
          <a:p>
            <a:pPr indent="-342900" lvl="0" marL="457200" rtl="0" algn="l">
              <a:lnSpc>
                <a:spcPct val="80000"/>
              </a:lnSpc>
              <a:spcBef>
                <a:spcPts val="0"/>
              </a:spcBef>
              <a:spcAft>
                <a:spcPts val="0"/>
              </a:spcAft>
              <a:buClr>
                <a:srgbClr val="FFFFFF"/>
              </a:buClr>
              <a:buSzPts val="1800"/>
              <a:buChar char="●"/>
            </a:pPr>
            <a:r>
              <a:rPr lang="en-US">
                <a:solidFill>
                  <a:srgbClr val="FFFFFF"/>
                </a:solidFill>
              </a:rPr>
              <a:t>2K active users per week</a:t>
            </a:r>
            <a:endParaRPr/>
          </a:p>
          <a:p>
            <a:pPr indent="-342900" lvl="0" marL="457200" rtl="0" algn="l">
              <a:lnSpc>
                <a:spcPct val="80000"/>
              </a:lnSpc>
              <a:spcBef>
                <a:spcPts val="0"/>
              </a:spcBef>
              <a:spcAft>
                <a:spcPts val="0"/>
              </a:spcAft>
              <a:buClr>
                <a:srgbClr val="FFFFFF"/>
              </a:buClr>
              <a:buSzPts val="1800"/>
              <a:buChar char="●"/>
            </a:pPr>
            <a:r>
              <a:rPr lang="en-US">
                <a:solidFill>
                  <a:srgbClr val="FFFFFF"/>
                </a:solidFill>
              </a:rPr>
              <a:t>60K total users</a:t>
            </a:r>
            <a:endParaRPr/>
          </a:p>
          <a:p>
            <a:pPr indent="-342900" lvl="0" marL="457200" rtl="0" algn="l">
              <a:lnSpc>
                <a:spcPct val="80000"/>
              </a:lnSpc>
              <a:spcBef>
                <a:spcPts val="0"/>
              </a:spcBef>
              <a:spcAft>
                <a:spcPts val="0"/>
              </a:spcAft>
              <a:buClr>
                <a:srgbClr val="FFFFFF"/>
              </a:buClr>
              <a:buSzPts val="1800"/>
              <a:buChar char="●"/>
            </a:pPr>
            <a:r>
              <a:rPr lang="en-US">
                <a:solidFill>
                  <a:srgbClr val="FFFFFF"/>
                </a:solidFill>
              </a:rPr>
              <a:t>28K edges, 40K nodes</a:t>
            </a:r>
            <a:endParaRPr/>
          </a:p>
          <a:p>
            <a:pPr indent="0" lvl="0" marL="0" rtl="0" algn="l">
              <a:lnSpc>
                <a:spcPct val="80000"/>
              </a:lnSpc>
              <a:spcBef>
                <a:spcPts val="400"/>
              </a:spcBef>
              <a:spcAft>
                <a:spcPts val="0"/>
              </a:spcAft>
              <a:buSzPts val="1650"/>
              <a:buNone/>
            </a:pPr>
            <a:r>
              <a:t/>
            </a:r>
            <a:endParaRPr>
              <a:solidFill>
                <a:srgbClr val="FFFFFF"/>
              </a:solidFill>
            </a:endParaRPr>
          </a:p>
          <a:p>
            <a:pPr indent="0" lvl="0" marL="0" rtl="0" algn="l">
              <a:lnSpc>
                <a:spcPct val="80000"/>
              </a:lnSpc>
              <a:spcBef>
                <a:spcPts val="560"/>
              </a:spcBef>
              <a:spcAft>
                <a:spcPts val="0"/>
              </a:spcAft>
              <a:buSzPts val="1600"/>
              <a:buNone/>
            </a:pPr>
            <a:r>
              <a:rPr b="1" lang="en-US">
                <a:solidFill>
                  <a:srgbClr val="FFFFFF"/>
                </a:solidFill>
              </a:rPr>
              <a:t>Encourage users to annotate relationship between nodes:</a:t>
            </a:r>
            <a:endParaRPr/>
          </a:p>
          <a:p>
            <a:pPr indent="0" lvl="0" marL="0" rtl="0" algn="l">
              <a:lnSpc>
                <a:spcPct val="80000"/>
              </a:lnSpc>
              <a:spcBef>
                <a:spcPts val="560"/>
              </a:spcBef>
              <a:spcAft>
                <a:spcPts val="0"/>
              </a:spcAft>
              <a:buSzPts val="1600"/>
              <a:buNone/>
            </a:pPr>
            <a:r>
              <a:rPr lang="en-US">
                <a:solidFill>
                  <a:srgbClr val="FFFFFF"/>
                </a:solidFill>
              </a:rPr>
              <a:t>E.g., rebuttal, disagree, irrelevant</a:t>
            </a:r>
            <a:endParaRPr/>
          </a:p>
          <a:p>
            <a:pPr indent="0" lvl="0" marL="0" rtl="0" algn="l">
              <a:lnSpc>
                <a:spcPct val="80000"/>
              </a:lnSpc>
              <a:spcBef>
                <a:spcPts val="560"/>
              </a:spcBef>
              <a:spcAft>
                <a:spcPts val="0"/>
              </a:spcAft>
              <a:buSzPts val="1600"/>
              <a:buNone/>
            </a:pPr>
            <a:r>
              <a:rPr lang="en-US">
                <a:solidFill>
                  <a:srgbClr val="FFFFFF"/>
                </a:solidFill>
              </a:rPr>
              <a:t>Use this information for an information seeking task.</a:t>
            </a:r>
            <a:endParaRPr>
              <a:solidFill>
                <a:srgbClr val="FFFFFF"/>
              </a:solidFill>
            </a:endParaRPr>
          </a:p>
          <a:p>
            <a:pPr indent="0" lvl="0" marL="0" rtl="0" algn="l">
              <a:lnSpc>
                <a:spcPct val="80000"/>
              </a:lnSpc>
              <a:spcBef>
                <a:spcPts val="560"/>
              </a:spcBef>
              <a:spcAft>
                <a:spcPts val="0"/>
              </a:spcAft>
              <a:buSzPts val="1650"/>
              <a:buNone/>
            </a:pPr>
            <a:r>
              <a:t/>
            </a:r>
            <a:endParaRPr>
              <a:solidFill>
                <a:srgbClr val="FFFFFF"/>
              </a:solidFill>
            </a:endParaRPr>
          </a:p>
          <a:p>
            <a:pPr indent="0" lvl="0" marL="0" rtl="0" algn="l">
              <a:lnSpc>
                <a:spcPct val="80000"/>
              </a:lnSpc>
              <a:spcBef>
                <a:spcPts val="560"/>
              </a:spcBef>
              <a:spcAft>
                <a:spcPts val="0"/>
              </a:spcAft>
              <a:buSzPts val="1650"/>
              <a:buNone/>
            </a:pPr>
            <a:r>
              <a:t/>
            </a:r>
            <a:endParaRPr>
              <a:solidFill>
                <a:srgbClr val="FFFFFF"/>
              </a:solidFill>
            </a:endParaRPr>
          </a:p>
        </p:txBody>
      </p:sp>
      <p:pic>
        <p:nvPicPr>
          <p:cNvPr id="641" name="Google Shape;641;p69"/>
          <p:cNvPicPr preferRelativeResize="0"/>
          <p:nvPr/>
        </p:nvPicPr>
        <p:blipFill>
          <a:blip r:embed="rId4">
            <a:alphaModFix/>
          </a:blip>
          <a:stretch>
            <a:fillRect/>
          </a:stretch>
        </p:blipFill>
        <p:spPr>
          <a:xfrm>
            <a:off x="4174675" y="303275"/>
            <a:ext cx="4917613" cy="1599400"/>
          </a:xfrm>
          <a:prstGeom prst="rect">
            <a:avLst/>
          </a:prstGeom>
          <a:noFill/>
          <a:ln>
            <a:noFill/>
          </a:ln>
        </p:spPr>
      </p:pic>
      <p:pic>
        <p:nvPicPr>
          <p:cNvPr id="642" name="Google Shape;642;p69"/>
          <p:cNvPicPr preferRelativeResize="0"/>
          <p:nvPr/>
        </p:nvPicPr>
        <p:blipFill>
          <a:blip r:embed="rId5">
            <a:alphaModFix/>
          </a:blip>
          <a:stretch>
            <a:fillRect/>
          </a:stretch>
        </p:blipFill>
        <p:spPr>
          <a:xfrm>
            <a:off x="4980575" y="1999700"/>
            <a:ext cx="3538633" cy="29360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0"/>
          <p:cNvSpPr txBox="1"/>
          <p:nvPr>
            <p:ph type="title"/>
          </p:nvPr>
        </p:nvSpPr>
        <p:spPr>
          <a:xfrm>
            <a:off x="916324" y="205975"/>
            <a:ext cx="7953300" cy="8574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Clr>
                <a:srgbClr val="0C0C0C"/>
              </a:buClr>
              <a:buSzPts val="3700"/>
              <a:buFont typeface="Questrial"/>
              <a:buNone/>
            </a:pPr>
            <a:r>
              <a:rPr lang="en-US" sz="2400"/>
              <a:t>EXPLAINING SEQUENCES OF RECOMMENDATIONS</a:t>
            </a:r>
            <a:endParaRPr sz="2400"/>
          </a:p>
        </p:txBody>
      </p:sp>
      <p:sp>
        <p:nvSpPr>
          <p:cNvPr id="648" name="Google Shape;648;p70"/>
          <p:cNvSpPr/>
          <p:nvPr/>
        </p:nvSpPr>
        <p:spPr>
          <a:xfrm>
            <a:off x="337351" y="4110361"/>
            <a:ext cx="8532300" cy="710100"/>
          </a:xfrm>
          <a:prstGeom prst="rect">
            <a:avLst/>
          </a:prstGeom>
          <a:solidFill>
            <a:schemeClr val="accent1"/>
          </a:solidFill>
          <a:ln cap="flat" cmpd="sng" w="15875">
            <a:solidFill>
              <a:srgbClr val="147E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Use human computation to generate and evaluate explanations.</a:t>
            </a:r>
            <a:endParaRPr/>
          </a:p>
        </p:txBody>
      </p:sp>
      <p:pic>
        <p:nvPicPr>
          <p:cNvPr id="649" name="Google Shape;649;p70"/>
          <p:cNvPicPr preferRelativeResize="0"/>
          <p:nvPr/>
        </p:nvPicPr>
        <p:blipFill>
          <a:blip r:embed="rId3">
            <a:alphaModFix/>
          </a:blip>
          <a:stretch>
            <a:fillRect/>
          </a:stretch>
        </p:blipFill>
        <p:spPr>
          <a:xfrm>
            <a:off x="2513025" y="1160379"/>
            <a:ext cx="4946316" cy="27421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1763106" y="205979"/>
            <a:ext cx="7106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Applications</a:t>
            </a:r>
            <a:endParaRPr/>
          </a:p>
        </p:txBody>
      </p:sp>
      <p:pic>
        <p:nvPicPr>
          <p:cNvPr descr="mage result" id="170" name="Google Shape;170;p26"/>
          <p:cNvPicPr preferRelativeResize="0"/>
          <p:nvPr/>
        </p:nvPicPr>
        <p:blipFill rotWithShape="1">
          <a:blip r:embed="rId3">
            <a:alphaModFix/>
          </a:blip>
          <a:srcRect b="0" l="0" r="0" t="0"/>
          <a:stretch/>
        </p:blipFill>
        <p:spPr>
          <a:xfrm>
            <a:off x="110703" y="2900362"/>
            <a:ext cx="1381124" cy="1274883"/>
          </a:xfrm>
          <a:prstGeom prst="rect">
            <a:avLst/>
          </a:prstGeom>
          <a:noFill/>
          <a:ln>
            <a:noFill/>
          </a:ln>
        </p:spPr>
      </p:pic>
      <p:pic>
        <p:nvPicPr>
          <p:cNvPr descr="mazon Echo (2nd Generation) with improved sound Sandstone Fabric" id="171" name="Google Shape;171;p26"/>
          <p:cNvPicPr preferRelativeResize="0"/>
          <p:nvPr/>
        </p:nvPicPr>
        <p:blipFill rotWithShape="1">
          <a:blip r:embed="rId4">
            <a:alphaModFix/>
          </a:blip>
          <a:srcRect b="0" l="0" r="0" t="0"/>
          <a:stretch/>
        </p:blipFill>
        <p:spPr>
          <a:xfrm>
            <a:off x="110703" y="205979"/>
            <a:ext cx="1381124" cy="1381124"/>
          </a:xfrm>
          <a:prstGeom prst="rect">
            <a:avLst/>
          </a:prstGeom>
          <a:noFill/>
          <a:ln>
            <a:noFill/>
          </a:ln>
        </p:spPr>
      </p:pic>
      <p:pic>
        <p:nvPicPr>
          <p:cNvPr descr="mage result for siri" id="172" name="Google Shape;172;p26"/>
          <p:cNvPicPr preferRelativeResize="0"/>
          <p:nvPr/>
        </p:nvPicPr>
        <p:blipFill rotWithShape="1">
          <a:blip r:embed="rId5">
            <a:alphaModFix/>
          </a:blip>
          <a:srcRect b="0" l="0" r="0" t="0"/>
          <a:stretch/>
        </p:blipFill>
        <p:spPr>
          <a:xfrm>
            <a:off x="321145" y="1719497"/>
            <a:ext cx="960240" cy="960240"/>
          </a:xfrm>
          <a:prstGeom prst="rect">
            <a:avLst/>
          </a:prstGeom>
          <a:noFill/>
          <a:ln>
            <a:noFill/>
          </a:ln>
        </p:spPr>
      </p:pic>
      <p:pic>
        <p:nvPicPr>
          <p:cNvPr id="173" name="Google Shape;173;p26"/>
          <p:cNvPicPr preferRelativeResize="0"/>
          <p:nvPr/>
        </p:nvPicPr>
        <p:blipFill rotWithShape="1">
          <a:blip r:embed="rId6">
            <a:alphaModFix/>
          </a:blip>
          <a:srcRect b="0" l="0" r="0" t="0"/>
          <a:stretch/>
        </p:blipFill>
        <p:spPr>
          <a:xfrm>
            <a:off x="6017915" y="3064986"/>
            <a:ext cx="2275511" cy="1801160"/>
          </a:xfrm>
          <a:prstGeom prst="rect">
            <a:avLst/>
          </a:prstGeom>
          <a:noFill/>
          <a:ln>
            <a:noFill/>
          </a:ln>
        </p:spPr>
      </p:pic>
      <p:pic>
        <p:nvPicPr>
          <p:cNvPr id="174" name="Google Shape;174;p26"/>
          <p:cNvPicPr preferRelativeResize="0"/>
          <p:nvPr/>
        </p:nvPicPr>
        <p:blipFill rotWithShape="1">
          <a:blip r:embed="rId7">
            <a:alphaModFix/>
          </a:blip>
          <a:srcRect b="0" l="0" r="0" t="0"/>
          <a:stretch/>
        </p:blipFill>
        <p:spPr>
          <a:xfrm>
            <a:off x="1626091" y="1338049"/>
            <a:ext cx="4116077" cy="1451834"/>
          </a:xfrm>
          <a:prstGeom prst="rect">
            <a:avLst/>
          </a:prstGeom>
          <a:noFill/>
          <a:ln>
            <a:noFill/>
          </a:ln>
        </p:spPr>
      </p:pic>
      <p:pic>
        <p:nvPicPr>
          <p:cNvPr id="175" name="Google Shape;175;p26"/>
          <p:cNvPicPr preferRelativeResize="0"/>
          <p:nvPr/>
        </p:nvPicPr>
        <p:blipFill rotWithShape="1">
          <a:blip r:embed="rId8">
            <a:alphaModFix/>
          </a:blip>
          <a:srcRect b="0" l="0" r="0" t="0"/>
          <a:stretch/>
        </p:blipFill>
        <p:spPr>
          <a:xfrm>
            <a:off x="5170799" y="205979"/>
            <a:ext cx="3814138" cy="1708780"/>
          </a:xfrm>
          <a:prstGeom prst="rect">
            <a:avLst/>
          </a:prstGeom>
          <a:noFill/>
          <a:ln>
            <a:noFill/>
          </a:ln>
        </p:spPr>
      </p:pic>
      <p:sp>
        <p:nvSpPr>
          <p:cNvPr descr="data:image/gif;base64,R0lGODlhAQABAAAAACH5BAEKAAEALAAAAAABAAEAAAICTAEAOw==" id="176" name="Google Shape;176;p26"/>
          <p:cNvSpPr/>
          <p:nvPr/>
        </p:nvSpPr>
        <p:spPr>
          <a:xfrm>
            <a:off x="0" y="0"/>
            <a:ext cx="2114700" cy="211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7" name="Google Shape;177;p26"/>
          <p:cNvPicPr preferRelativeResize="0"/>
          <p:nvPr/>
        </p:nvPicPr>
        <p:blipFill rotWithShape="1">
          <a:blip r:embed="rId9">
            <a:alphaModFix/>
          </a:blip>
          <a:srcRect b="0" l="0" r="0" t="0"/>
          <a:stretch/>
        </p:blipFill>
        <p:spPr>
          <a:xfrm>
            <a:off x="2593975" y="1682441"/>
            <a:ext cx="4929368" cy="2214884"/>
          </a:xfrm>
          <a:prstGeom prst="rect">
            <a:avLst/>
          </a:prstGeom>
          <a:noFill/>
          <a:ln>
            <a:noFill/>
          </a:ln>
        </p:spPr>
      </p:pic>
      <p:pic>
        <p:nvPicPr>
          <p:cNvPr id="178" name="Google Shape;178;p26"/>
          <p:cNvPicPr preferRelativeResize="0"/>
          <p:nvPr/>
        </p:nvPicPr>
        <p:blipFill rotWithShape="1">
          <a:blip r:embed="rId10">
            <a:alphaModFix/>
          </a:blip>
          <a:srcRect b="0" l="0" r="0" t="0"/>
          <a:stretch/>
        </p:blipFill>
        <p:spPr>
          <a:xfrm>
            <a:off x="3416300" y="2032000"/>
            <a:ext cx="2298700" cy="1079500"/>
          </a:xfrm>
          <a:prstGeom prst="rect">
            <a:avLst/>
          </a:prstGeom>
          <a:noFill/>
          <a:ln>
            <a:noFill/>
          </a:ln>
        </p:spPr>
      </p:pic>
      <p:pic>
        <p:nvPicPr>
          <p:cNvPr id="179" name="Google Shape;179;p26"/>
          <p:cNvPicPr preferRelativeResize="0"/>
          <p:nvPr>
            <p:ph idx="1" type="body"/>
          </p:nvPr>
        </p:nvPicPr>
        <p:blipFill rotWithShape="1">
          <a:blip r:embed="rId11">
            <a:alphaModFix/>
          </a:blip>
          <a:srcRect b="0" l="0" r="0" t="0"/>
          <a:stretch/>
        </p:blipFill>
        <p:spPr>
          <a:xfrm>
            <a:off x="3032486" y="1379996"/>
            <a:ext cx="3250500" cy="348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71"/>
          <p:cNvSpPr txBox="1"/>
          <p:nvPr>
            <p:ph type="title"/>
          </p:nvPr>
        </p:nvSpPr>
        <p:spPr>
          <a:xfrm>
            <a:off x="3867644" y="0"/>
            <a:ext cx="4577100" cy="1124700"/>
          </a:xfrm>
          <a:prstGeom prst="rect">
            <a:avLst/>
          </a:prstGeom>
          <a:solidFill>
            <a:srgbClr val="2683C6">
              <a:alpha val="87450"/>
            </a:srgbClr>
          </a:solid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Clr>
                <a:srgbClr val="0C0C0C"/>
              </a:buClr>
              <a:buSzPts val="3700"/>
              <a:buFont typeface="Questrial"/>
              <a:buNone/>
            </a:pPr>
            <a:r>
              <a:rPr lang="en-US" sz="2400"/>
              <a:t>CAPTURING BIAS IN VISUAL NEWS SOURCES</a:t>
            </a:r>
            <a:endParaRPr sz="2400"/>
          </a:p>
        </p:txBody>
      </p:sp>
      <p:sp>
        <p:nvSpPr>
          <p:cNvPr id="655" name="Google Shape;655;p71"/>
          <p:cNvSpPr txBox="1"/>
          <p:nvPr>
            <p:ph idx="1" type="body"/>
          </p:nvPr>
        </p:nvSpPr>
        <p:spPr>
          <a:xfrm>
            <a:off x="179900" y="3317100"/>
            <a:ext cx="8357400" cy="1679700"/>
          </a:xfrm>
          <a:prstGeom prst="rect">
            <a:avLst/>
          </a:prstGeom>
          <a:solidFill>
            <a:srgbClr val="2683C6">
              <a:alpha val="87450"/>
            </a:srgbClr>
          </a:solidFill>
          <a:ln>
            <a:noFill/>
          </a:ln>
        </p:spPr>
        <p:txBody>
          <a:bodyPr anchorCtr="0" anchor="t" bIns="45700" lIns="45700" spcFirstLastPara="1" rIns="45700" wrap="square" tIns="45700">
            <a:noAutofit/>
          </a:bodyPr>
          <a:lstStyle/>
          <a:p>
            <a:pPr indent="-73342" lvl="0" marL="68580" rtl="0" algn="l">
              <a:lnSpc>
                <a:spcPct val="70000"/>
              </a:lnSpc>
              <a:spcBef>
                <a:spcPts val="0"/>
              </a:spcBef>
              <a:spcAft>
                <a:spcPts val="0"/>
              </a:spcAft>
              <a:buSzPts val="1155"/>
              <a:buChar char=" "/>
            </a:pPr>
            <a:r>
              <a:rPr b="1" lang="en-US" sz="1155"/>
              <a:t>Background</a:t>
            </a:r>
            <a:r>
              <a:rPr lang="en-US" sz="1155"/>
              <a:t>: Using experts to harness ground truth can be tedious, time consuming and expensive. That is why with the help of crowdsourcing platforms and computer interfaces we could train a crowd for task that we would normally need several experts for. Additionally we could assist experts with their job.</a:t>
            </a:r>
            <a:endParaRPr/>
          </a:p>
          <a:p>
            <a:pPr indent="-73342" lvl="0" marL="68580" rtl="0" algn="l">
              <a:lnSpc>
                <a:spcPct val="70000"/>
              </a:lnSpc>
              <a:spcBef>
                <a:spcPts val="1050"/>
              </a:spcBef>
              <a:spcAft>
                <a:spcPts val="0"/>
              </a:spcAft>
              <a:buSzPts val="1155"/>
              <a:buChar char=" "/>
            </a:pPr>
            <a:r>
              <a:rPr lang="en-US" sz="1155"/>
              <a:t>In this project we want to help humanities and social science experts to codify videos with the help of the crowd. To be able to help the experts we will need to be able to cut the videos into smaller chunks and assign them to the Crowd. A useful library and tool to cut a complex task into simpler ones could be CrowdForge from Google Research. We will experiment with a specific example on coding bias with the use of an expert example and will scale it up with the use of the crowd in Figure8 platform.</a:t>
            </a:r>
            <a:endParaRPr/>
          </a:p>
        </p:txBody>
      </p:sp>
      <p:pic>
        <p:nvPicPr>
          <p:cNvPr id="656" name="Google Shape;656;p71"/>
          <p:cNvPicPr preferRelativeResize="0"/>
          <p:nvPr/>
        </p:nvPicPr>
        <p:blipFill>
          <a:blip r:embed="rId3">
            <a:alphaModFix/>
          </a:blip>
          <a:stretch>
            <a:fillRect/>
          </a:stretch>
        </p:blipFill>
        <p:spPr>
          <a:xfrm>
            <a:off x="1710000" y="1277100"/>
            <a:ext cx="4895584" cy="18876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2"/>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Syntax</a:t>
            </a:r>
            <a:endParaRPr/>
          </a:p>
        </p:txBody>
      </p:sp>
      <p:pic>
        <p:nvPicPr>
          <p:cNvPr descr="Image result for parse tree garden path sentence" id="662" name="Google Shape;662;p72"/>
          <p:cNvPicPr preferRelativeResize="0"/>
          <p:nvPr/>
        </p:nvPicPr>
        <p:blipFill rotWithShape="1">
          <a:blip r:embed="rId3">
            <a:alphaModFix/>
          </a:blip>
          <a:srcRect b="0" l="0" r="0" t="0"/>
          <a:stretch/>
        </p:blipFill>
        <p:spPr>
          <a:xfrm>
            <a:off x="3522435" y="1063229"/>
            <a:ext cx="4406900" cy="3365500"/>
          </a:xfrm>
          <a:prstGeom prst="rect">
            <a:avLst/>
          </a:prstGeom>
          <a:noFill/>
          <a:ln>
            <a:noFill/>
          </a:ln>
        </p:spPr>
      </p:pic>
      <p:pic>
        <p:nvPicPr>
          <p:cNvPr id="663" name="Google Shape;663;p72"/>
          <p:cNvPicPr preferRelativeResize="0"/>
          <p:nvPr/>
        </p:nvPicPr>
        <p:blipFill>
          <a:blip r:embed="rId4">
            <a:alphaModFix/>
          </a:blip>
          <a:stretch>
            <a:fillRect/>
          </a:stretch>
        </p:blipFill>
        <p:spPr>
          <a:xfrm>
            <a:off x="1763100" y="3302151"/>
            <a:ext cx="2383276" cy="15848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73"/>
          <p:cNvSpPr txBox="1"/>
          <p:nvPr>
            <p:ph type="title"/>
          </p:nvPr>
        </p:nvSpPr>
        <p:spPr>
          <a:xfrm>
            <a:off x="1719125" y="381000"/>
            <a:ext cx="7196400" cy="742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Lucida Sans"/>
              <a:buNone/>
            </a:pPr>
            <a:r>
              <a:rPr b="0" i="0" lang="en-US" sz="3240" u="none" cap="none" strike="noStrike">
                <a:solidFill>
                  <a:srgbClr val="00A6D6"/>
                </a:solidFill>
                <a:latin typeface="Lucida Sans"/>
                <a:ea typeface="Lucida Sans"/>
                <a:cs typeface="Lucida Sans"/>
                <a:sym typeface="Lucida Sans"/>
              </a:rPr>
              <a:t>Ambiguity makes NLP hard:</a:t>
            </a:r>
            <a:br>
              <a:rPr b="0" i="0" lang="en-US" sz="3240" u="none" cap="none" strike="noStrike">
                <a:solidFill>
                  <a:srgbClr val="00A6D6"/>
                </a:solidFill>
                <a:latin typeface="Lucida Sans"/>
                <a:ea typeface="Lucida Sans"/>
                <a:cs typeface="Lucida Sans"/>
                <a:sym typeface="Lucida Sans"/>
              </a:rPr>
            </a:br>
            <a:r>
              <a:rPr b="0" i="0" lang="en-US" sz="3240" u="none" cap="none" strike="noStrike">
                <a:solidFill>
                  <a:srgbClr val="00A6D6"/>
                </a:solidFill>
                <a:latin typeface="Lucida Sans"/>
                <a:ea typeface="Lucida Sans"/>
                <a:cs typeface="Lucida Sans"/>
                <a:sym typeface="Lucida Sans"/>
              </a:rPr>
              <a:t>“Crash blossoms”</a:t>
            </a:r>
            <a:br>
              <a:rPr b="0" i="0" lang="en-US" sz="3240" u="none" cap="none" strike="noStrike">
                <a:solidFill>
                  <a:srgbClr val="00A6D6"/>
                </a:solidFill>
                <a:latin typeface="Lucida Sans"/>
                <a:ea typeface="Lucida Sans"/>
                <a:cs typeface="Lucida Sans"/>
                <a:sym typeface="Lucida Sans"/>
              </a:rPr>
            </a:br>
            <a:endParaRPr b="0" i="0" sz="3240" u="none" cap="none" strike="noStrike">
              <a:solidFill>
                <a:srgbClr val="00A6D6"/>
              </a:solidFill>
              <a:latin typeface="Arial"/>
              <a:ea typeface="Arial"/>
              <a:cs typeface="Arial"/>
              <a:sym typeface="Arial"/>
            </a:endParaRPr>
          </a:p>
        </p:txBody>
      </p:sp>
      <p:sp>
        <p:nvSpPr>
          <p:cNvPr id="670" name="Google Shape;670;p73"/>
          <p:cNvSpPr txBox="1"/>
          <p:nvPr>
            <p:ph idx="1" type="body"/>
          </p:nvPr>
        </p:nvSpPr>
        <p:spPr>
          <a:xfrm>
            <a:off x="1915886" y="1733550"/>
            <a:ext cx="6640285" cy="2819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Violinist Linked to JAL Crash Blossoms</a:t>
            </a:r>
            <a:endParaRPr/>
          </a:p>
          <a:p>
            <a:pPr indent="-342900" lvl="0" marL="342900" marR="0" rtl="0" algn="l">
              <a:spcBef>
                <a:spcPts val="40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Teacher Strikes Idle Kids</a:t>
            </a:r>
            <a:endParaRPr/>
          </a:p>
          <a:p>
            <a:pPr indent="-342900" lvl="0" marL="342900" marR="0" rtl="0" algn="l">
              <a:spcBef>
                <a:spcPts val="40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Red Tape Holds Up New Bridges</a:t>
            </a:r>
            <a:endParaRPr/>
          </a:p>
          <a:p>
            <a:pPr indent="-342900" lvl="0" marL="342900" marR="0" rtl="0" algn="l">
              <a:spcBef>
                <a:spcPts val="40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Hospitals Are Sued by 7 Foot Doctors</a:t>
            </a:r>
            <a:endParaRPr/>
          </a:p>
          <a:p>
            <a:pPr indent="-342900" lvl="0" marL="342900" marR="0" rtl="0" algn="l">
              <a:spcBef>
                <a:spcPts val="40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Juvenile Court to Try Shooting Defendant</a:t>
            </a:r>
            <a:endParaRPr/>
          </a:p>
          <a:p>
            <a:pPr indent="-342900" lvl="0" marL="342900" marR="0" rtl="0" algn="l">
              <a:spcBef>
                <a:spcPts val="40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Local High School Dropouts Cut in Half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4"/>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Lucida Sans"/>
              <a:buNone/>
            </a:pPr>
            <a:r>
              <a:rPr b="0" i="0" lang="en-US" sz="3600" u="none" cap="none" strike="noStrike">
                <a:solidFill>
                  <a:srgbClr val="00A6D6"/>
                </a:solidFill>
                <a:latin typeface="Lucida Sans"/>
                <a:ea typeface="Lucida Sans"/>
                <a:cs typeface="Lucida Sans"/>
                <a:sym typeface="Lucida Sans"/>
              </a:rPr>
              <a:t>Ambiguity is pervasive</a:t>
            </a:r>
            <a:endParaRPr/>
          </a:p>
        </p:txBody>
      </p:sp>
      <p:sp>
        <p:nvSpPr>
          <p:cNvPr id="677" name="Google Shape;677;p74"/>
          <p:cNvSpPr txBox="1"/>
          <p:nvPr>
            <p:ph idx="1" type="body"/>
          </p:nvPr>
        </p:nvSpPr>
        <p:spPr>
          <a:xfrm>
            <a:off x="1981200" y="2952750"/>
            <a:ext cx="3124200" cy="3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A6D6"/>
              </a:buClr>
              <a:buSzPts val="1600"/>
              <a:buFont typeface="Times"/>
              <a:buNone/>
            </a:pPr>
            <a:r>
              <a:rPr b="0" i="0" lang="en-US" sz="1600" u="none" cap="none" strike="noStrike">
                <a:solidFill>
                  <a:schemeClr val="dk1"/>
                </a:solidFill>
                <a:latin typeface="Lucida Sans"/>
                <a:ea typeface="Lucida Sans"/>
                <a:cs typeface="Lucida Sans"/>
                <a:sym typeface="Lucida Sans"/>
              </a:rPr>
              <a:t>Fed </a:t>
            </a:r>
            <a:r>
              <a:rPr b="0" i="0" lang="en-US" sz="1600" u="none" cap="none" strike="noStrike">
                <a:solidFill>
                  <a:srgbClr val="00A6D6"/>
                </a:solidFill>
                <a:latin typeface="Lucida Sans"/>
                <a:ea typeface="Lucida Sans"/>
                <a:cs typeface="Lucida Sans"/>
                <a:sym typeface="Lucida Sans"/>
              </a:rPr>
              <a:t>raises</a:t>
            </a:r>
            <a:r>
              <a:rPr b="0" i="0" lang="en-US" sz="1600" u="none" cap="none" strike="noStrike">
                <a:solidFill>
                  <a:schemeClr val="dk1"/>
                </a:solidFill>
                <a:latin typeface="Lucida Sans"/>
                <a:ea typeface="Lucida Sans"/>
                <a:cs typeface="Lucida Sans"/>
                <a:sym typeface="Lucida Sans"/>
              </a:rPr>
              <a:t> interest rates</a:t>
            </a:r>
            <a:endParaRPr b="0" i="0" sz="2800" u="none" cap="none" strike="noStrike">
              <a:solidFill>
                <a:schemeClr val="dk1"/>
              </a:solidFill>
              <a:latin typeface="Lucida Sans"/>
              <a:ea typeface="Lucida Sans"/>
              <a:cs typeface="Lucida Sans"/>
              <a:sym typeface="Lucida Sans"/>
            </a:endParaRPr>
          </a:p>
        </p:txBody>
      </p:sp>
      <p:sp>
        <p:nvSpPr>
          <p:cNvPr id="678" name="Google Shape;678;p74"/>
          <p:cNvSpPr txBox="1"/>
          <p:nvPr/>
        </p:nvSpPr>
        <p:spPr>
          <a:xfrm>
            <a:off x="3413563" y="1236133"/>
            <a:ext cx="3699981" cy="307777"/>
          </a:xfrm>
          <a:prstGeom prst="rect">
            <a:avLst/>
          </a:prstGeom>
          <a:noFill/>
          <a:ln>
            <a:noFill/>
          </a:ln>
        </p:spPr>
        <p:txBody>
          <a:bodyPr anchorCtr="0" anchor="t" bIns="45700" lIns="91425" spcFirstLastPara="1" rIns="91425" wrap="square" tIns="45700">
            <a:noAutofit/>
          </a:bodyPr>
          <a:lstStyle/>
          <a:p>
            <a:pPr indent="0" lvl="2" marL="0" marR="0" rtl="0" algn="l">
              <a:spcBef>
                <a:spcPts val="0"/>
              </a:spcBef>
              <a:spcAft>
                <a:spcPts val="0"/>
              </a:spcAft>
              <a:buNone/>
            </a:pPr>
            <a:r>
              <a:rPr b="0" i="1" lang="en-US" sz="1400" u="none" cap="none" strike="noStrike">
                <a:solidFill>
                  <a:schemeClr val="dk1"/>
                </a:solidFill>
                <a:latin typeface="Arial"/>
                <a:ea typeface="Arial"/>
                <a:cs typeface="Arial"/>
                <a:sym typeface="Arial"/>
              </a:rPr>
              <a:t>New York Times </a:t>
            </a:r>
            <a:r>
              <a:rPr b="0" i="0" lang="en-US" sz="1400" u="none" cap="none" strike="noStrike">
                <a:solidFill>
                  <a:schemeClr val="dk1"/>
                </a:solidFill>
                <a:latin typeface="Arial"/>
                <a:ea typeface="Arial"/>
                <a:cs typeface="Arial"/>
                <a:sym typeface="Arial"/>
              </a:rPr>
              <a:t>headline (17 May 2000) </a:t>
            </a:r>
            <a:endParaRPr/>
          </a:p>
        </p:txBody>
      </p:sp>
      <p:sp>
        <p:nvSpPr>
          <p:cNvPr id="679" name="Google Shape;679;p74"/>
          <p:cNvSpPr txBox="1"/>
          <p:nvPr/>
        </p:nvSpPr>
        <p:spPr>
          <a:xfrm>
            <a:off x="5475514" y="2990803"/>
            <a:ext cx="2667000" cy="3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1600"/>
              <a:buFont typeface="Times"/>
              <a:buNone/>
            </a:pPr>
            <a:r>
              <a:rPr lang="en-US" sz="1600">
                <a:solidFill>
                  <a:schemeClr val="dk1"/>
                </a:solidFill>
                <a:latin typeface="Lucida Sans"/>
                <a:ea typeface="Lucida Sans"/>
                <a:cs typeface="Lucida Sans"/>
                <a:sym typeface="Lucida Sans"/>
              </a:rPr>
              <a:t>Fed raises </a:t>
            </a:r>
            <a:r>
              <a:rPr lang="en-US" sz="1600">
                <a:solidFill>
                  <a:srgbClr val="00A6D6"/>
                </a:solidFill>
                <a:latin typeface="Lucida Sans"/>
                <a:ea typeface="Lucida Sans"/>
                <a:cs typeface="Lucida Sans"/>
                <a:sym typeface="Lucida Sans"/>
              </a:rPr>
              <a:t>interest</a:t>
            </a:r>
            <a:r>
              <a:rPr lang="en-US" sz="1600">
                <a:solidFill>
                  <a:schemeClr val="dk1"/>
                </a:solidFill>
                <a:latin typeface="Lucida Sans"/>
                <a:ea typeface="Lucida Sans"/>
                <a:cs typeface="Lucida Sans"/>
                <a:sym typeface="Lucida Sans"/>
              </a:rPr>
              <a:t> rates</a:t>
            </a:r>
            <a:endParaRPr sz="2800">
              <a:solidFill>
                <a:schemeClr val="dk1"/>
              </a:solidFill>
              <a:latin typeface="Lucida Sans"/>
              <a:ea typeface="Lucida Sans"/>
              <a:cs typeface="Lucida Sans"/>
              <a:sym typeface="Lucida Sans"/>
            </a:endParaRPr>
          </a:p>
        </p:txBody>
      </p:sp>
      <p:sp>
        <p:nvSpPr>
          <p:cNvPr id="680" name="Google Shape;680;p74"/>
          <p:cNvSpPr txBox="1"/>
          <p:nvPr/>
        </p:nvSpPr>
        <p:spPr>
          <a:xfrm>
            <a:off x="3048000" y="4756150"/>
            <a:ext cx="3124200" cy="3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1600"/>
              <a:buFont typeface="Times"/>
              <a:buNone/>
            </a:pPr>
            <a:r>
              <a:rPr lang="en-US" sz="1600">
                <a:solidFill>
                  <a:schemeClr val="dk1"/>
                </a:solidFill>
                <a:latin typeface="Lucida Sans"/>
                <a:ea typeface="Lucida Sans"/>
                <a:cs typeface="Lucida Sans"/>
                <a:sym typeface="Lucida Sans"/>
              </a:rPr>
              <a:t>Fed raises interest </a:t>
            </a:r>
            <a:r>
              <a:rPr lang="en-US" sz="1600">
                <a:solidFill>
                  <a:srgbClr val="00A6D6"/>
                </a:solidFill>
                <a:latin typeface="Lucida Sans"/>
                <a:ea typeface="Lucida Sans"/>
                <a:cs typeface="Lucida Sans"/>
                <a:sym typeface="Lucida Sans"/>
              </a:rPr>
              <a:t>rates</a:t>
            </a:r>
            <a:r>
              <a:rPr lang="en-US" sz="1600">
                <a:solidFill>
                  <a:schemeClr val="dk1"/>
                </a:solidFill>
                <a:latin typeface="Lucida Sans"/>
                <a:ea typeface="Lucida Sans"/>
                <a:cs typeface="Lucida Sans"/>
                <a:sym typeface="Lucida Sans"/>
              </a:rPr>
              <a:t> 0.5%</a:t>
            </a:r>
            <a:endParaRPr sz="2800">
              <a:solidFill>
                <a:schemeClr val="dk1"/>
              </a:solidFill>
              <a:latin typeface="Lucida Sans"/>
              <a:ea typeface="Lucida Sans"/>
              <a:cs typeface="Lucida Sans"/>
              <a:sym typeface="Lucid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75"/>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Sentence Segmentation</a:t>
            </a:r>
            <a:endParaRPr/>
          </a:p>
        </p:txBody>
      </p:sp>
      <p:sp>
        <p:nvSpPr>
          <p:cNvPr id="687" name="Google Shape;687;p75"/>
          <p:cNvSpPr txBox="1"/>
          <p:nvPr>
            <p:ph idx="1" type="body"/>
          </p:nvPr>
        </p:nvSpPr>
        <p:spPr>
          <a:xfrm>
            <a:off x="1763100" y="977400"/>
            <a:ext cx="7076100" cy="4032900"/>
          </a:xfrm>
          <a:prstGeom prst="rect">
            <a:avLst/>
          </a:prstGeom>
          <a:noFill/>
          <a:ln>
            <a:noFill/>
          </a:ln>
        </p:spPr>
        <p:txBody>
          <a:bodyPr anchorCtr="0" anchor="t" bIns="45700" lIns="91425" spcFirstLastPara="1" rIns="91425" wrap="square" tIns="45700">
            <a:noAutofit/>
          </a:bodyPr>
          <a:lstStyle/>
          <a:p>
            <a:pPr indent="-306070" lvl="0" marL="342900" marR="0" rtl="0" algn="l">
              <a:lnSpc>
                <a:spcPct val="80000"/>
              </a:lnSpc>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 ? are relatively unambiguous</a:t>
            </a:r>
            <a:endParaRPr sz="1800"/>
          </a:p>
          <a:p>
            <a:pPr indent="-306070" lvl="0" marL="342900" marR="0" rtl="0" algn="l">
              <a:lnSpc>
                <a:spcPct val="80000"/>
              </a:lnSpc>
              <a:spcBef>
                <a:spcPts val="476"/>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Period “.” is quite ambiguous</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Sentence boundary</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Abbreviations like Inc. or Dr.</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Numbers like .02% or 4.3</a:t>
            </a:r>
            <a:endParaRPr sz="1800"/>
          </a:p>
          <a:p>
            <a:pPr indent="-306070" lvl="0" marL="342900" marR="0" rtl="0" algn="l">
              <a:lnSpc>
                <a:spcPct val="80000"/>
              </a:lnSpc>
              <a:spcBef>
                <a:spcPts val="476"/>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Build a binary classifier</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Looks at a “.”</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Decides EndOfSentence/NotEndOfSentence</a:t>
            </a:r>
            <a:endParaRPr b="0" i="0" sz="1800" u="none" cap="none" strike="noStrike">
              <a:solidFill>
                <a:schemeClr val="dk1"/>
              </a:solidFill>
              <a:latin typeface="Arial"/>
              <a:ea typeface="Arial"/>
              <a:cs typeface="Arial"/>
              <a:sym typeface="Arial"/>
            </a:endParaRPr>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Classifiers: hand-written rules, regular expressions, or machine-learning</a:t>
            </a:r>
            <a:endParaRPr sz="1800"/>
          </a:p>
          <a:p>
            <a:pPr indent="-306070" lvl="0" marL="342900" marR="0" rtl="0" algn="l">
              <a:lnSpc>
                <a:spcPct val="80000"/>
              </a:lnSpc>
              <a:spcBef>
                <a:spcPts val="476"/>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NLTK uses </a:t>
            </a:r>
            <a:r>
              <a:rPr b="0" i="0" lang="en-US" sz="1800" u="none" cap="none" strike="noStrike">
                <a:solidFill>
                  <a:schemeClr val="dk2"/>
                </a:solidFill>
                <a:latin typeface="Arial"/>
                <a:ea typeface="Arial"/>
                <a:cs typeface="Arial"/>
                <a:sym typeface="Arial"/>
              </a:rPr>
              <a:t>Punkt</a:t>
            </a:r>
            <a:r>
              <a:rPr b="0" i="0" lang="en-US" sz="1800" u="none" cap="none" strike="noStrike">
                <a:solidFill>
                  <a:schemeClr val="dk1"/>
                </a:solidFill>
                <a:latin typeface="Arial"/>
                <a:ea typeface="Arial"/>
                <a:cs typeface="Arial"/>
                <a:sym typeface="Arial"/>
              </a:rPr>
              <a:t> (Kiss &amp; Strunk, 2006)</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76"/>
          <p:cNvSpPr txBox="1"/>
          <p:nvPr>
            <p:ph type="title"/>
          </p:nvPr>
        </p:nvSpPr>
        <p:spPr>
          <a:xfrm>
            <a:off x="1685924" y="133350"/>
            <a:ext cx="7000875" cy="85725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Determining if a word is end-of-sentence: a Decision Tree</a:t>
            </a:r>
            <a:endParaRPr/>
          </a:p>
        </p:txBody>
      </p:sp>
      <p:pic>
        <p:nvPicPr>
          <p:cNvPr descr="periodDT" id="694" name="Google Shape;694;p76"/>
          <p:cNvPicPr preferRelativeResize="0"/>
          <p:nvPr/>
        </p:nvPicPr>
        <p:blipFill rotWithShape="1">
          <a:blip r:embed="rId3">
            <a:alphaModFix/>
          </a:blip>
          <a:srcRect b="0" l="0" r="0" t="0"/>
          <a:stretch/>
        </p:blipFill>
        <p:spPr>
          <a:xfrm>
            <a:off x="1905000" y="1123950"/>
            <a:ext cx="4496062" cy="37085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77"/>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More sophisticated decision tree features</a:t>
            </a:r>
            <a:endParaRPr/>
          </a:p>
        </p:txBody>
      </p:sp>
      <p:sp>
        <p:nvSpPr>
          <p:cNvPr id="701" name="Google Shape;701;p77"/>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292735" lvl="0" marL="342900" marR="0" rtl="0" algn="l">
              <a:lnSpc>
                <a:spcPct val="80000"/>
              </a:lnSpc>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Case of word </a:t>
            </a:r>
            <a:r>
              <a:rPr b="0" i="0" lang="en-US" sz="1800" u="sng" cap="none" strike="noStrike">
                <a:solidFill>
                  <a:schemeClr val="dk1"/>
                </a:solidFill>
                <a:latin typeface="Arial"/>
                <a:ea typeface="Arial"/>
                <a:cs typeface="Arial"/>
                <a:sym typeface="Arial"/>
              </a:rPr>
              <a:t>with </a:t>
            </a:r>
            <a:r>
              <a:rPr b="0" i="0" lang="en-US" sz="1800" u="none" cap="none" strike="noStrike">
                <a:solidFill>
                  <a:schemeClr val="dk1"/>
                </a:solidFill>
                <a:latin typeface="Arial"/>
                <a:ea typeface="Arial"/>
                <a:cs typeface="Arial"/>
                <a:sym typeface="Arial"/>
              </a:rPr>
              <a:t>“.”: Upper, Lower, Cap, Number</a:t>
            </a:r>
            <a:endParaRPr sz="1800"/>
          </a:p>
          <a:p>
            <a:pPr indent="-292735" lvl="0" marL="342900" marR="0" rtl="0" algn="l">
              <a:lnSpc>
                <a:spcPct val="8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Case of word </a:t>
            </a:r>
            <a:r>
              <a:rPr b="0" i="0" lang="en-US" sz="1800" u="sng" cap="none" strike="noStrike">
                <a:solidFill>
                  <a:schemeClr val="dk1"/>
                </a:solidFill>
                <a:latin typeface="Arial"/>
                <a:ea typeface="Arial"/>
                <a:cs typeface="Arial"/>
                <a:sym typeface="Arial"/>
              </a:rPr>
              <a:t>after</a:t>
            </a:r>
            <a:r>
              <a:rPr b="0" i="0" lang="en-US" sz="1800" u="none" cap="none" strike="noStrike">
                <a:solidFill>
                  <a:schemeClr val="dk1"/>
                </a:solidFill>
                <a:latin typeface="Arial"/>
                <a:ea typeface="Arial"/>
                <a:cs typeface="Arial"/>
                <a:sym typeface="Arial"/>
              </a:rPr>
              <a:t> “.”: Upper, Lower, Cap, Number</a:t>
            </a:r>
            <a:endParaRPr sz="1800"/>
          </a:p>
          <a:p>
            <a:pPr indent="-178435" lvl="0" marL="342900" marR="0" rtl="0" algn="l">
              <a:lnSpc>
                <a:spcPct val="80000"/>
              </a:lnSpc>
              <a:spcBef>
                <a:spcPts val="518"/>
              </a:spcBef>
              <a:spcAft>
                <a:spcPts val="0"/>
              </a:spcAft>
              <a:buClr>
                <a:srgbClr val="00A6D6"/>
              </a:buClr>
              <a:buSzPts val="2590"/>
              <a:buFont typeface="Arial"/>
              <a:buNone/>
            </a:pPr>
            <a:r>
              <a:t/>
            </a:r>
            <a:endParaRPr b="0" i="0" sz="1800" u="none" cap="none" strike="noStrike">
              <a:solidFill>
                <a:schemeClr val="dk1"/>
              </a:solidFill>
              <a:latin typeface="Arial"/>
              <a:ea typeface="Arial"/>
              <a:cs typeface="Arial"/>
              <a:sym typeface="Arial"/>
            </a:endParaRPr>
          </a:p>
          <a:p>
            <a:pPr indent="-292735" lvl="0" marL="342900" marR="0" rtl="0" algn="l">
              <a:lnSpc>
                <a:spcPct val="8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Numeric features</a:t>
            </a:r>
            <a:endParaRPr sz="1800"/>
          </a:p>
          <a:p>
            <a:pPr indent="-259080" lvl="1" marL="742950" marR="0" rtl="0" algn="l">
              <a:lnSpc>
                <a:spcPct val="80000"/>
              </a:lnSpc>
              <a:spcBef>
                <a:spcPts val="44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Length of word with “.”</a:t>
            </a:r>
            <a:endParaRPr sz="1800"/>
          </a:p>
          <a:p>
            <a:pPr indent="-259080" lvl="1" marL="742950" marR="0" rtl="0" algn="l">
              <a:lnSpc>
                <a:spcPct val="80000"/>
              </a:lnSpc>
              <a:spcBef>
                <a:spcPts val="44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Probability (word with “.” occurs at end-of-s)</a:t>
            </a:r>
            <a:endParaRPr sz="1800"/>
          </a:p>
          <a:p>
            <a:pPr indent="-259080" lvl="1" marL="742950" marR="0" rtl="0" algn="l">
              <a:lnSpc>
                <a:spcPct val="80000"/>
              </a:lnSpc>
              <a:spcBef>
                <a:spcPts val="444"/>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Probability (word after “.” occurs at beginning-of-s)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78"/>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Implementing Decision Trees</a:t>
            </a:r>
            <a:endParaRPr/>
          </a:p>
        </p:txBody>
      </p:sp>
      <p:sp>
        <p:nvSpPr>
          <p:cNvPr id="707" name="Google Shape;707;p78"/>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A6D6"/>
              </a:buClr>
              <a:buSzPts val="2380"/>
              <a:buFont typeface="Arial"/>
              <a:buChar char="•"/>
            </a:pPr>
            <a:r>
              <a:rPr b="0" i="0" lang="en-US" sz="2380" u="none" cap="none" strike="noStrike">
                <a:solidFill>
                  <a:schemeClr val="dk1"/>
                </a:solidFill>
                <a:latin typeface="Arial"/>
                <a:ea typeface="Arial"/>
                <a:cs typeface="Arial"/>
                <a:sym typeface="Arial"/>
              </a:rPr>
              <a:t>A decision tree is just an if-then-else statement</a:t>
            </a:r>
            <a:endParaRPr/>
          </a:p>
          <a:p>
            <a:pPr indent="-342900" lvl="0" marL="342900" marR="0" rtl="0" algn="l">
              <a:lnSpc>
                <a:spcPct val="80000"/>
              </a:lnSpc>
              <a:spcBef>
                <a:spcPts val="476"/>
              </a:spcBef>
              <a:spcAft>
                <a:spcPts val="0"/>
              </a:spcAft>
              <a:buClr>
                <a:srgbClr val="00A6D6"/>
              </a:buClr>
              <a:buSzPts val="2380"/>
              <a:buFont typeface="Arial"/>
              <a:buChar char="•"/>
            </a:pPr>
            <a:r>
              <a:rPr b="0" i="0" lang="en-US" sz="2380" u="none" cap="none" strike="noStrike">
                <a:solidFill>
                  <a:schemeClr val="dk1"/>
                </a:solidFill>
                <a:latin typeface="Arial"/>
                <a:ea typeface="Arial"/>
                <a:cs typeface="Arial"/>
                <a:sym typeface="Arial"/>
              </a:rPr>
              <a:t>The interesting research is choosing the features</a:t>
            </a:r>
            <a:endParaRPr/>
          </a:p>
          <a:p>
            <a:pPr indent="-342900" lvl="0" marL="342900" marR="0" rtl="0" algn="l">
              <a:lnSpc>
                <a:spcPct val="80000"/>
              </a:lnSpc>
              <a:spcBef>
                <a:spcPts val="476"/>
              </a:spcBef>
              <a:spcAft>
                <a:spcPts val="0"/>
              </a:spcAft>
              <a:buClr>
                <a:srgbClr val="00A6D6"/>
              </a:buClr>
              <a:buSzPts val="2380"/>
              <a:buFont typeface="Arial"/>
              <a:buChar char="•"/>
            </a:pPr>
            <a:r>
              <a:rPr b="0" i="0" lang="en-US" sz="2380" u="none" cap="none" strike="noStrike">
                <a:solidFill>
                  <a:schemeClr val="dk1"/>
                </a:solidFill>
                <a:latin typeface="Arial"/>
                <a:ea typeface="Arial"/>
                <a:cs typeface="Arial"/>
                <a:sym typeface="Arial"/>
              </a:rPr>
              <a:t>Setting up the structure is often too hard to do by hand</a:t>
            </a:r>
            <a:endParaRPr/>
          </a:p>
          <a:p>
            <a:pPr indent="-285750" lvl="1" marL="742950" marR="0" rtl="0" algn="l">
              <a:lnSpc>
                <a:spcPct val="80000"/>
              </a:lnSpc>
              <a:spcBef>
                <a:spcPts val="408"/>
              </a:spcBef>
              <a:spcAft>
                <a:spcPts val="0"/>
              </a:spcAft>
              <a:buClr>
                <a:srgbClr val="00A6D6"/>
              </a:buClr>
              <a:buSzPts val="2040"/>
              <a:buFont typeface="Arial"/>
              <a:buChar char="–"/>
            </a:pPr>
            <a:r>
              <a:rPr b="0" i="0" lang="en-US" sz="2040" u="none" cap="none" strike="noStrike">
                <a:solidFill>
                  <a:schemeClr val="dk1"/>
                </a:solidFill>
                <a:latin typeface="Arial"/>
                <a:ea typeface="Arial"/>
                <a:cs typeface="Arial"/>
                <a:sym typeface="Arial"/>
              </a:rPr>
              <a:t>Hand-building only possible for very simple features, domains</a:t>
            </a:r>
            <a:endParaRPr/>
          </a:p>
          <a:p>
            <a:pPr indent="-228600" lvl="2" marL="1143000" marR="0" rtl="0" algn="l">
              <a:lnSpc>
                <a:spcPct val="80000"/>
              </a:lnSpc>
              <a:spcBef>
                <a:spcPts val="408"/>
              </a:spcBef>
              <a:spcAft>
                <a:spcPts val="0"/>
              </a:spcAft>
              <a:buClr>
                <a:srgbClr val="00A6D6"/>
              </a:buClr>
              <a:buSzPts val="2040"/>
              <a:buFont typeface="Arial"/>
              <a:buChar char="•"/>
            </a:pPr>
            <a:r>
              <a:rPr b="0" i="0" lang="en-US" sz="2040" u="none" cap="none" strike="noStrike">
                <a:solidFill>
                  <a:schemeClr val="dk1"/>
                </a:solidFill>
                <a:latin typeface="Arial"/>
                <a:ea typeface="Arial"/>
                <a:cs typeface="Arial"/>
                <a:sym typeface="Arial"/>
              </a:rPr>
              <a:t>For numeric features, it’s too hard to pick each threshold</a:t>
            </a:r>
            <a:endParaRPr/>
          </a:p>
          <a:p>
            <a:pPr indent="-285750" lvl="1" marL="742950" marR="0" rtl="0" algn="l">
              <a:lnSpc>
                <a:spcPct val="80000"/>
              </a:lnSpc>
              <a:spcBef>
                <a:spcPts val="408"/>
              </a:spcBef>
              <a:spcAft>
                <a:spcPts val="0"/>
              </a:spcAft>
              <a:buClr>
                <a:srgbClr val="00A6D6"/>
              </a:buClr>
              <a:buSzPts val="2040"/>
              <a:buFont typeface="Arial"/>
              <a:buChar char="–"/>
            </a:pPr>
            <a:r>
              <a:rPr b="0" i="0" lang="en-US" sz="2040" u="none" cap="none" strike="noStrike">
                <a:solidFill>
                  <a:schemeClr val="dk1"/>
                </a:solidFill>
                <a:latin typeface="Arial"/>
                <a:ea typeface="Arial"/>
                <a:cs typeface="Arial"/>
                <a:sym typeface="Arial"/>
              </a:rPr>
              <a:t>Instead, structure usually learned by machine learning from a training corpus</a:t>
            </a:r>
            <a:endParaRPr/>
          </a:p>
          <a:p>
            <a:pPr indent="-191770" lvl="0" marL="342900" marR="0" rtl="0" algn="l">
              <a:lnSpc>
                <a:spcPct val="80000"/>
              </a:lnSpc>
              <a:spcBef>
                <a:spcPts val="476"/>
              </a:spcBef>
              <a:spcAft>
                <a:spcPts val="0"/>
              </a:spcAft>
              <a:buClr>
                <a:srgbClr val="00A6D6"/>
              </a:buClr>
              <a:buSzPts val="2380"/>
              <a:buFont typeface="Arial"/>
              <a:buNone/>
            </a:pPr>
            <a:r>
              <a:t/>
            </a:r>
            <a:endParaRPr b="0" i="0" sz="238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9"/>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Decision Trees and other classifiers</a:t>
            </a:r>
            <a:endParaRPr/>
          </a:p>
        </p:txBody>
      </p:sp>
      <p:sp>
        <p:nvSpPr>
          <p:cNvPr id="713" name="Google Shape;713;p79"/>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279400" lvl="0" marL="342900" marR="0" rtl="0" algn="l">
              <a:lnSpc>
                <a:spcPct val="90000"/>
              </a:lnSpc>
              <a:spcBef>
                <a:spcPts val="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We can think of the questions in a decision tree</a:t>
            </a:r>
            <a:endParaRPr sz="1800"/>
          </a:p>
          <a:p>
            <a:pPr indent="-279400" lvl="0" marL="342900" marR="0" rtl="0" algn="l">
              <a:lnSpc>
                <a:spcPct val="90000"/>
              </a:lnSpc>
              <a:spcBef>
                <a:spcPts val="56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As features that could be exploited by any kind of classifier</a:t>
            </a:r>
            <a:endParaRPr sz="1800"/>
          </a:p>
          <a:p>
            <a:pPr indent="-247650" lvl="1" marL="742950" marR="0" rtl="0" algn="l">
              <a:lnSpc>
                <a:spcPct val="90000"/>
              </a:lnSpc>
              <a:spcBef>
                <a:spcPts val="480"/>
              </a:spcBef>
              <a:spcAft>
                <a:spcPts val="0"/>
              </a:spcAft>
              <a:buClr>
                <a:srgbClr val="00A6D6"/>
              </a:buClr>
              <a:buSzPts val="1800"/>
              <a:buFont typeface="Arial"/>
              <a:buChar char="–"/>
            </a:pPr>
            <a:r>
              <a:rPr lang="en-US" sz="1800"/>
              <a:t>Naive Bayes</a:t>
            </a:r>
            <a:endParaRPr sz="1800"/>
          </a:p>
          <a:p>
            <a:pPr indent="-247650" lvl="1" marL="742950" marR="0" rtl="0" algn="l">
              <a:lnSpc>
                <a:spcPct val="90000"/>
              </a:lnSpc>
              <a:spcBef>
                <a:spcPts val="48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Logistic regression</a:t>
            </a:r>
            <a:endParaRPr sz="1800"/>
          </a:p>
          <a:p>
            <a:pPr indent="-247650" lvl="1" marL="742950" marR="0" rtl="0" algn="l">
              <a:lnSpc>
                <a:spcPct val="90000"/>
              </a:lnSpc>
              <a:spcBef>
                <a:spcPts val="48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SVM</a:t>
            </a:r>
            <a:endParaRPr sz="1800"/>
          </a:p>
          <a:p>
            <a:pPr indent="-247650" lvl="1" marL="742950" marR="0" rtl="0" algn="l">
              <a:lnSpc>
                <a:spcPct val="90000"/>
              </a:lnSpc>
              <a:spcBef>
                <a:spcPts val="48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Neural Nets</a:t>
            </a:r>
            <a:endParaRPr sz="1800"/>
          </a:p>
          <a:p>
            <a:pPr indent="-247650" lvl="1" marL="742950" marR="0" rtl="0" algn="l">
              <a:lnSpc>
                <a:spcPct val="90000"/>
              </a:lnSpc>
              <a:spcBef>
                <a:spcPts val="480"/>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etc.</a:t>
            </a:r>
            <a:endParaRPr sz="1800"/>
          </a:p>
          <a:p>
            <a:pPr indent="0" lvl="1" marL="457200" marR="0" rtl="0" algn="l">
              <a:lnSpc>
                <a:spcPct val="90000"/>
              </a:lnSpc>
              <a:spcBef>
                <a:spcPts val="480"/>
              </a:spcBef>
              <a:spcAft>
                <a:spcPts val="0"/>
              </a:spcAft>
              <a:buClr>
                <a:srgbClr val="00A6D6"/>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80"/>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Models and algorithms</a:t>
            </a:r>
            <a:endParaRPr/>
          </a:p>
        </p:txBody>
      </p:sp>
      <p:sp>
        <p:nvSpPr>
          <p:cNvPr id="719" name="Google Shape;719;p80"/>
          <p:cNvSpPr txBox="1"/>
          <p:nvPr>
            <p:ph idx="1" type="body"/>
          </p:nvPr>
        </p:nvSpPr>
        <p:spPr>
          <a:xfrm>
            <a:off x="1763100" y="908075"/>
            <a:ext cx="7106400" cy="3778200"/>
          </a:xfrm>
          <a:prstGeom prst="rect">
            <a:avLst/>
          </a:prstGeom>
          <a:noFill/>
          <a:ln>
            <a:noFill/>
          </a:ln>
        </p:spPr>
        <p:txBody>
          <a:bodyPr anchorCtr="0" anchor="t" bIns="45700" lIns="91425" spcFirstLastPara="1" rIns="91425" wrap="square" tIns="45700">
            <a:noAutofit/>
          </a:bodyPr>
          <a:lstStyle/>
          <a:p>
            <a:pPr indent="-306070" lvl="0" marL="342900" marR="0" rtl="0" algn="l">
              <a:lnSpc>
                <a:spcPct val="80000"/>
              </a:lnSpc>
              <a:spcBef>
                <a:spcPts val="0"/>
              </a:spcBef>
              <a:spcAft>
                <a:spcPts val="0"/>
              </a:spcAft>
              <a:buClr>
                <a:schemeClr val="dk2"/>
              </a:buClr>
              <a:buSzPts val="1800"/>
              <a:buFont typeface="Arial"/>
              <a:buChar char="•"/>
            </a:pPr>
            <a:r>
              <a:rPr b="1" i="0" lang="en-US" sz="1800" u="none" cap="none" strike="noStrike">
                <a:solidFill>
                  <a:schemeClr val="dk2"/>
                </a:solidFill>
              </a:rPr>
              <a:t>Models</a:t>
            </a:r>
            <a:endParaRPr b="1" sz="1800">
              <a:solidFill>
                <a:schemeClr val="dk2"/>
              </a:solidFill>
            </a:endParaRPr>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State machines (e.g., automata)</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Rule systems (i.e., grammars), </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Logic (e.g., first order logic/predicate calculus), </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Probabilistic models (e.g., hidden Markov models)</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Vector-space models (i.e., linear algebra)</a:t>
            </a:r>
            <a:endParaRPr sz="1800"/>
          </a:p>
          <a:p>
            <a:pPr indent="-306070" lvl="0" marL="342900" marR="0" rtl="0" algn="l">
              <a:lnSpc>
                <a:spcPct val="80000"/>
              </a:lnSpc>
              <a:spcBef>
                <a:spcPts val="476"/>
              </a:spcBef>
              <a:spcAft>
                <a:spcPts val="0"/>
              </a:spcAft>
              <a:buClr>
                <a:schemeClr val="dk2"/>
              </a:buClr>
              <a:buSzPts val="1800"/>
              <a:buFont typeface="Arial"/>
              <a:buChar char="•"/>
            </a:pPr>
            <a:r>
              <a:rPr b="1" i="0" lang="en-US" sz="1800" u="none" cap="none" strike="noStrike">
                <a:solidFill>
                  <a:schemeClr val="dk2"/>
                </a:solidFill>
              </a:rPr>
              <a:t>Algorithms</a:t>
            </a:r>
            <a:endParaRPr b="1" sz="1800">
              <a:solidFill>
                <a:schemeClr val="dk2"/>
              </a:solidFill>
            </a:endParaRPr>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State space search (for e.g., speech recognition, syntactic parse, translation hypothesis)</a:t>
            </a:r>
            <a:endParaRPr sz="1800"/>
          </a:p>
          <a:p>
            <a:pPr indent="-270510" lvl="1" marL="742950" marR="0" rtl="0" algn="l">
              <a:lnSpc>
                <a:spcPct val="80000"/>
              </a:lnSpc>
              <a:spcBef>
                <a:spcPts val="40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Machine learning (e.g. Classifiers, Expectation-Maximization,  and sequence models)</a:t>
            </a:r>
            <a:endParaRPr sz="1800"/>
          </a:p>
          <a:p>
            <a:pPr indent="-156209" lvl="1" marL="742950" marR="0" rtl="0" algn="l">
              <a:lnSpc>
                <a:spcPct val="80000"/>
              </a:lnSpc>
              <a:spcBef>
                <a:spcPts val="408"/>
              </a:spcBef>
              <a:spcAft>
                <a:spcPts val="0"/>
              </a:spcAft>
              <a:buClr>
                <a:srgbClr val="00A6D6"/>
              </a:buClr>
              <a:buSzPts val="204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1763106" y="205979"/>
            <a:ext cx="5066319"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Natural language processing</a:t>
            </a:r>
            <a:endParaRPr/>
          </a:p>
        </p:txBody>
      </p:sp>
      <p:sp>
        <p:nvSpPr>
          <p:cNvPr id="186" name="Google Shape;186;p27"/>
          <p:cNvSpPr txBox="1"/>
          <p:nvPr>
            <p:ph idx="1" type="body"/>
          </p:nvPr>
        </p:nvSpPr>
        <p:spPr>
          <a:xfrm>
            <a:off x="1763106" y="1200150"/>
            <a:ext cx="7106464" cy="3486122"/>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From user to system</a:t>
            </a:r>
            <a:endParaRPr/>
          </a:p>
          <a:p>
            <a:pPr indent="-342900" lvl="0" marL="342900" marR="0" rtl="0" algn="l">
              <a:spcBef>
                <a:spcPts val="560"/>
              </a:spcBef>
              <a:spcAft>
                <a:spcPts val="0"/>
              </a:spcAft>
              <a:buClr>
                <a:srgbClr val="00A6D6"/>
              </a:buClr>
              <a:buSzPts val="2800"/>
              <a:buFont typeface="Arial"/>
              <a:buChar char="•"/>
            </a:pPr>
            <a:r>
              <a:rPr b="0" i="0" lang="en-US" sz="2800" u="none" cap="none" strike="noStrike">
                <a:solidFill>
                  <a:schemeClr val="dk1"/>
                </a:solidFill>
                <a:latin typeface="Arial"/>
                <a:ea typeface="Arial"/>
                <a:cs typeface="Arial"/>
                <a:sym typeface="Arial"/>
              </a:rPr>
              <a:t>From system to user</a:t>
            </a:r>
            <a:endParaRPr/>
          </a:p>
        </p:txBody>
      </p:sp>
      <p:pic>
        <p:nvPicPr>
          <p:cNvPr descr="mage result for natural language generation minkapp screenshot" id="187" name="Google Shape;187;p27"/>
          <p:cNvPicPr preferRelativeResize="0"/>
          <p:nvPr/>
        </p:nvPicPr>
        <p:blipFill rotWithShape="1">
          <a:blip r:embed="rId3">
            <a:alphaModFix/>
          </a:blip>
          <a:srcRect b="0" l="0" r="0" t="0"/>
          <a:stretch/>
        </p:blipFill>
        <p:spPr>
          <a:xfrm>
            <a:off x="2000250" y="2571750"/>
            <a:ext cx="3724275" cy="1773464"/>
          </a:xfrm>
          <a:prstGeom prst="rect">
            <a:avLst/>
          </a:prstGeom>
          <a:noFill/>
          <a:ln>
            <a:noFill/>
          </a:ln>
        </p:spPr>
      </p:pic>
      <p:pic>
        <p:nvPicPr>
          <p:cNvPr id="188" name="Google Shape;188;p27"/>
          <p:cNvPicPr preferRelativeResize="0"/>
          <p:nvPr/>
        </p:nvPicPr>
        <p:blipFill>
          <a:blip r:embed="rId4">
            <a:alphaModFix/>
          </a:blip>
          <a:stretch>
            <a:fillRect/>
          </a:stretch>
        </p:blipFill>
        <p:spPr>
          <a:xfrm>
            <a:off x="5787725" y="1519138"/>
            <a:ext cx="3187999" cy="28481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81"/>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Next week...</a:t>
            </a:r>
            <a:endParaRPr/>
          </a:p>
        </p:txBody>
      </p:sp>
      <p:sp>
        <p:nvSpPr>
          <p:cNvPr id="726" name="Google Shape;726;p81"/>
          <p:cNvSpPr txBox="1"/>
          <p:nvPr>
            <p:ph idx="1" type="body"/>
          </p:nvPr>
        </p:nvSpPr>
        <p:spPr>
          <a:xfrm>
            <a:off x="1763106" y="1200150"/>
            <a:ext cx="7106400" cy="34860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b="1" lang="en-US"/>
              <a:t>Syntax (cont.)</a:t>
            </a:r>
            <a:endParaRPr b="1"/>
          </a:p>
          <a:p>
            <a:pPr indent="-406400" lvl="0" marL="457200" rtl="0" algn="l">
              <a:spcBef>
                <a:spcPts val="560"/>
              </a:spcBef>
              <a:spcAft>
                <a:spcPts val="0"/>
              </a:spcAft>
              <a:buSzPts val="2800"/>
              <a:buChar char="•"/>
            </a:pPr>
            <a:r>
              <a:rPr lang="en-US"/>
              <a:t>Part-of-speech (POS) tagging</a:t>
            </a:r>
            <a:endParaRPr/>
          </a:p>
          <a:p>
            <a:pPr indent="-406400" lvl="0" marL="457200" rtl="0" algn="l">
              <a:spcBef>
                <a:spcPts val="0"/>
              </a:spcBef>
              <a:spcAft>
                <a:spcPts val="0"/>
              </a:spcAft>
              <a:buSzPts val="2800"/>
              <a:buChar char="•"/>
            </a:pPr>
            <a:r>
              <a:rPr lang="en-US"/>
              <a:t>MM </a:t>
            </a:r>
            <a:r>
              <a:rPr lang="en-US"/>
              <a:t>POS tagging: N-grams</a:t>
            </a:r>
            <a:endParaRPr/>
          </a:p>
          <a:p>
            <a:pPr indent="0" lvl="0" marL="0" rtl="0" algn="l">
              <a:spcBef>
                <a:spcPts val="560"/>
              </a:spcBef>
              <a:spcAft>
                <a:spcPts val="0"/>
              </a:spcAft>
              <a:buNone/>
            </a:pPr>
            <a:r>
              <a:t/>
            </a:r>
            <a:endParaRPr/>
          </a:p>
          <a:p>
            <a:pPr indent="-406400" lvl="0" marL="457200" rtl="0" algn="l">
              <a:spcBef>
                <a:spcPts val="560"/>
              </a:spcBef>
              <a:spcAft>
                <a:spcPts val="0"/>
              </a:spcAft>
              <a:buSzPts val="2800"/>
              <a:buChar char="•"/>
            </a:pPr>
            <a:r>
              <a:rPr lang="en-US"/>
              <a:t>Sentiment analysis </a:t>
            </a:r>
            <a:endParaRPr/>
          </a:p>
          <a:p>
            <a:pPr indent="-406400" lvl="0" marL="457200" rtl="0" algn="l">
              <a:spcBef>
                <a:spcPts val="0"/>
              </a:spcBef>
              <a:spcAft>
                <a:spcPts val="0"/>
              </a:spcAft>
              <a:buSzPts val="2800"/>
              <a:buChar char="•"/>
            </a:pPr>
            <a:r>
              <a:rPr lang="en-US"/>
              <a:t>Named-entity recognition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82"/>
          <p:cNvSpPr txBox="1"/>
          <p:nvPr>
            <p:ph type="title"/>
          </p:nvPr>
        </p:nvSpPr>
        <p:spPr>
          <a:xfrm>
            <a:off x="1763106" y="205979"/>
            <a:ext cx="7106464" cy="8572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240"/>
              <a:buFont typeface="Arial"/>
              <a:buNone/>
            </a:pPr>
            <a:r>
              <a:rPr b="0" i="0" lang="en-US" sz="3240" u="none" cap="none" strike="noStrike">
                <a:solidFill>
                  <a:srgbClr val="00A6D6"/>
                </a:solidFill>
                <a:latin typeface="Arial"/>
                <a:ea typeface="Arial"/>
                <a:cs typeface="Arial"/>
                <a:sym typeface="Arial"/>
              </a:rPr>
              <a:t>After today you should be able to…</a:t>
            </a:r>
            <a:endParaRPr b="0" i="0" sz="3240" u="none" cap="none" strike="noStrike">
              <a:solidFill>
                <a:srgbClr val="00A6D6"/>
              </a:solidFill>
              <a:latin typeface="Arial"/>
              <a:ea typeface="Arial"/>
              <a:cs typeface="Arial"/>
              <a:sym typeface="Arial"/>
            </a:endParaRPr>
          </a:p>
        </p:txBody>
      </p:sp>
      <p:sp>
        <p:nvSpPr>
          <p:cNvPr id="733" name="Google Shape;733;p82"/>
          <p:cNvSpPr txBox="1"/>
          <p:nvPr>
            <p:ph idx="1" type="body"/>
          </p:nvPr>
        </p:nvSpPr>
        <p:spPr>
          <a:xfrm>
            <a:off x="1763100" y="1200150"/>
            <a:ext cx="7106400" cy="3443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292735" lvl="0" marL="342900" marR="0" rtl="0" algn="l">
              <a:lnSpc>
                <a:spcPct val="9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Explain the function of Natural Language Processing </a:t>
            </a:r>
            <a:endParaRPr sz="1800"/>
          </a:p>
          <a:p>
            <a:pPr indent="-292735" lvl="0" marL="342900" marR="0" rtl="0" algn="l">
              <a:lnSpc>
                <a:spcPct val="9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Identify NLP applications</a:t>
            </a:r>
            <a:endParaRPr sz="1800"/>
          </a:p>
          <a:p>
            <a:pPr indent="-292735" lvl="0" marL="342900" marR="0" rtl="0" algn="l">
              <a:lnSpc>
                <a:spcPct val="9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Identify typical natural processing tasks </a:t>
            </a:r>
            <a:endParaRPr sz="1800"/>
          </a:p>
          <a:p>
            <a:pPr indent="-292735" lvl="0" marL="342900" marR="0" rtl="0" algn="l">
              <a:lnSpc>
                <a:spcPct val="90000"/>
              </a:lnSpc>
              <a:spcBef>
                <a:spcPts val="518"/>
              </a:spcBef>
              <a:spcAft>
                <a:spcPts val="0"/>
              </a:spcAft>
              <a:buClr>
                <a:srgbClr val="00A6D6"/>
              </a:buClr>
              <a:buSzPts val="1800"/>
              <a:buFont typeface="Arial"/>
              <a:buChar char="•"/>
            </a:pPr>
            <a:r>
              <a:rPr b="0" i="0" lang="en-US" sz="1800" u="none" cap="none" strike="noStrike">
                <a:solidFill>
                  <a:schemeClr val="dk1"/>
                </a:solidFill>
                <a:latin typeface="Arial"/>
                <a:ea typeface="Arial"/>
                <a:cs typeface="Arial"/>
                <a:sym typeface="Arial"/>
              </a:rPr>
              <a:t>Recognize typical components/sub-tasks</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518"/>
              </a:spcBef>
              <a:spcAft>
                <a:spcPts val="0"/>
              </a:spcAft>
              <a:buNone/>
            </a:pPr>
            <a:r>
              <a:t/>
            </a:r>
            <a:endParaRPr sz="1800"/>
          </a:p>
          <a:p>
            <a:pPr indent="0" lvl="0" marL="0" rtl="0" algn="l">
              <a:lnSpc>
                <a:spcPct val="90000"/>
              </a:lnSpc>
              <a:spcBef>
                <a:spcPts val="518"/>
              </a:spcBef>
              <a:spcAft>
                <a:spcPts val="0"/>
              </a:spcAft>
              <a:buClr>
                <a:srgbClr val="000000"/>
              </a:buClr>
              <a:buSzPts val="1100"/>
              <a:buFont typeface="Arial"/>
              <a:buNone/>
            </a:pPr>
            <a:r>
              <a:rPr b="1" lang="en-US" sz="1800">
                <a:solidFill>
                  <a:schemeClr val="dk2"/>
                </a:solidFill>
              </a:rPr>
              <a:t>Next deadlines:</a:t>
            </a:r>
            <a:endParaRPr b="1" sz="1800">
              <a:solidFill>
                <a:schemeClr val="dk2"/>
              </a:solidFill>
            </a:endParaRPr>
          </a:p>
          <a:p>
            <a:pPr indent="-342900" lvl="0" marL="457200" rtl="0" algn="l">
              <a:lnSpc>
                <a:spcPct val="90000"/>
              </a:lnSpc>
              <a:spcBef>
                <a:spcPts val="518"/>
              </a:spcBef>
              <a:spcAft>
                <a:spcPts val="0"/>
              </a:spcAft>
              <a:buClr>
                <a:schemeClr val="dk2"/>
              </a:buClr>
              <a:buSzPts val="1800"/>
              <a:buChar char="•"/>
            </a:pPr>
            <a:r>
              <a:rPr lang="en-US" sz="1800"/>
              <a:t>(No reading today)</a:t>
            </a:r>
            <a:endParaRPr sz="1800"/>
          </a:p>
          <a:p>
            <a:pPr indent="-342900" lvl="0" marL="457200" rtl="0" algn="l">
              <a:lnSpc>
                <a:spcPct val="90000"/>
              </a:lnSpc>
              <a:spcBef>
                <a:spcPts val="0"/>
              </a:spcBef>
              <a:spcAft>
                <a:spcPts val="0"/>
              </a:spcAft>
              <a:buClr>
                <a:schemeClr val="dk2"/>
              </a:buClr>
              <a:buSzPts val="1800"/>
              <a:buChar char="•"/>
            </a:pPr>
            <a:r>
              <a:rPr lang="en-US" sz="1800"/>
              <a:t>Review P8: handed out March 15, </a:t>
            </a:r>
            <a:r>
              <a:rPr b="1" lang="en-US" sz="1800"/>
              <a:t>due March 22</a:t>
            </a:r>
            <a:r>
              <a:rPr lang="en-US" sz="1800"/>
              <a:t>.</a:t>
            </a:r>
            <a:endParaRPr sz="1800"/>
          </a:p>
          <a:p>
            <a:pPr indent="-342900" lvl="0" marL="457200" rtl="0" algn="l">
              <a:lnSpc>
                <a:spcPct val="90000"/>
              </a:lnSpc>
              <a:spcBef>
                <a:spcPts val="0"/>
              </a:spcBef>
              <a:spcAft>
                <a:spcPts val="0"/>
              </a:spcAft>
              <a:buClr>
                <a:schemeClr val="dk2"/>
              </a:buClr>
              <a:buSzPts val="1800"/>
              <a:buChar char="•"/>
            </a:pPr>
            <a:r>
              <a:rPr lang="en-US" sz="1800"/>
              <a:t>NLP project proposal: </a:t>
            </a:r>
            <a:r>
              <a:rPr b="1" lang="en-US" sz="1800"/>
              <a:t>due March 22</a:t>
            </a:r>
            <a:r>
              <a:rPr lang="en-US" sz="1800"/>
              <a:t>.</a:t>
            </a:r>
            <a:endParaRPr b="1" sz="18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83"/>
          <p:cNvSpPr txBox="1"/>
          <p:nvPr>
            <p:ph type="title"/>
          </p:nvPr>
        </p:nvSpPr>
        <p:spPr>
          <a:xfrm>
            <a:off x="1485900" y="291131"/>
            <a:ext cx="6172200" cy="8572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A6D6"/>
              </a:buClr>
              <a:buSzPts val="3600"/>
              <a:buFont typeface="Arial"/>
              <a:buNone/>
            </a:pPr>
            <a:r>
              <a:rPr b="0" i="0" lang="en-US" sz="3600" u="none" cap="none" strike="noStrike">
                <a:solidFill>
                  <a:srgbClr val="00A6D6"/>
                </a:solidFill>
                <a:latin typeface="Arial"/>
                <a:ea typeface="Arial"/>
                <a:cs typeface="Arial"/>
                <a:sym typeface="Arial"/>
              </a:rPr>
              <a:t>Questions?</a:t>
            </a:r>
            <a:endParaRPr/>
          </a:p>
        </p:txBody>
      </p:sp>
      <p:sp>
        <p:nvSpPr>
          <p:cNvPr id="739" name="Google Shape;739;p83"/>
          <p:cNvSpPr txBox="1"/>
          <p:nvPr>
            <p:ph idx="1" type="body"/>
          </p:nvPr>
        </p:nvSpPr>
        <p:spPr>
          <a:xfrm>
            <a:off x="2047875" y="1148375"/>
            <a:ext cx="6083400" cy="338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A6D6"/>
              </a:buClr>
              <a:buSzPts val="1800"/>
              <a:buFont typeface="Arial"/>
              <a:buNone/>
            </a:pPr>
            <a:r>
              <a:rPr b="1" i="0" lang="en-US" sz="1800" u="none" cap="none" strike="noStrike">
                <a:solidFill>
                  <a:schemeClr val="dk1"/>
                </a:solidFill>
                <a:latin typeface="Arial"/>
                <a:ea typeface="Arial"/>
                <a:cs typeface="Arial"/>
                <a:sym typeface="Arial"/>
              </a:rPr>
              <a:t>Room: </a:t>
            </a:r>
            <a:r>
              <a:rPr b="0" i="0" lang="en-US" sz="1800" u="none" cap="none" strike="noStrike">
                <a:solidFill>
                  <a:schemeClr val="dk1"/>
                </a:solidFill>
                <a:latin typeface="Arial"/>
                <a:ea typeface="Arial"/>
                <a:cs typeface="Arial"/>
                <a:sym typeface="Arial"/>
              </a:rPr>
              <a:t>4.900 VMB 6 (Van Mourik Broekmanweg) </a:t>
            </a:r>
            <a:endParaRPr/>
          </a:p>
          <a:p>
            <a:pPr indent="0" lvl="0" marL="0" marR="0" rtl="0" algn="l">
              <a:spcBef>
                <a:spcPts val="360"/>
              </a:spcBef>
              <a:spcAft>
                <a:spcPts val="0"/>
              </a:spcAft>
              <a:buClr>
                <a:srgbClr val="00A6D6"/>
              </a:buClr>
              <a:buSzPts val="1800"/>
              <a:buFont typeface="Arial"/>
              <a:buNone/>
            </a:pPr>
            <a:r>
              <a:rPr b="1" i="0" lang="en-US" sz="1800" u="none" cap="none" strike="noStrike">
                <a:solidFill>
                  <a:schemeClr val="dk1"/>
                </a:solidFill>
                <a:latin typeface="Arial"/>
                <a:ea typeface="Arial"/>
                <a:cs typeface="Arial"/>
                <a:sym typeface="Arial"/>
              </a:rPr>
              <a:t>Office hours: </a:t>
            </a:r>
            <a:r>
              <a:rPr lang="en-US" sz="1800"/>
              <a:t>Wednesdays</a:t>
            </a:r>
            <a:r>
              <a:rPr b="0" i="0" lang="en-US" sz="1800" u="none" cap="none" strike="noStrike">
                <a:solidFill>
                  <a:schemeClr val="dk1"/>
                </a:solidFill>
                <a:latin typeface="Arial"/>
                <a:ea typeface="Arial"/>
                <a:cs typeface="Arial"/>
                <a:sym typeface="Arial"/>
              </a:rPr>
              <a:t> 9-1pm (by appointment)</a:t>
            </a:r>
            <a:endParaRPr/>
          </a:p>
          <a:p>
            <a:pPr indent="0" lvl="0" marL="0" marR="0" rtl="0" algn="l">
              <a:spcBef>
                <a:spcPts val="360"/>
              </a:spcBef>
              <a:spcAft>
                <a:spcPts val="0"/>
              </a:spcAft>
              <a:buClr>
                <a:srgbClr val="00A6D6"/>
              </a:buClr>
              <a:buSzPts val="1800"/>
              <a:buFont typeface="Arial"/>
              <a:buNone/>
            </a:pPr>
            <a:r>
              <a:rPr b="1" lang="en-US" sz="1800"/>
              <a:t>Email</a:t>
            </a:r>
            <a:r>
              <a:rPr b="1" i="0" lang="en-US" sz="1800" u="none" cap="none" strike="noStrike">
                <a:solidFill>
                  <a:schemeClr val="dk1"/>
                </a:solidFill>
                <a:latin typeface="Arial"/>
                <a:ea typeface="Arial"/>
                <a:cs typeface="Arial"/>
                <a:sym typeface="Arial"/>
              </a:rPr>
              <a:t>: </a:t>
            </a:r>
            <a:r>
              <a:rPr b="1" i="0" lang="en-US" sz="1800" u="sng" cap="none" strike="noStrike">
                <a:solidFill>
                  <a:schemeClr val="hlink"/>
                </a:solidFill>
                <a:latin typeface="Arial"/>
                <a:ea typeface="Arial"/>
                <a:cs typeface="Arial"/>
                <a:sym typeface="Arial"/>
                <a:hlinkClick r:id="rId3"/>
              </a:rPr>
              <a:t>ewi-4325@tudelft.nl</a:t>
            </a:r>
            <a:endParaRPr b="1" i="0" sz="1800" u="none" cap="none" strike="noStrike">
              <a:solidFill>
                <a:schemeClr val="dk1"/>
              </a:solidFill>
              <a:latin typeface="Arial"/>
              <a:ea typeface="Arial"/>
              <a:cs typeface="Arial"/>
              <a:sym typeface="Arial"/>
            </a:endParaRPr>
          </a:p>
          <a:p>
            <a:pPr indent="0" lvl="0" marL="0" marR="0" rtl="0" algn="l">
              <a:spcBef>
                <a:spcPts val="360"/>
              </a:spcBef>
              <a:spcAft>
                <a:spcPts val="0"/>
              </a:spcAft>
              <a:buClr>
                <a:srgbClr val="00A6D6"/>
              </a:buClr>
              <a:buSzPts val="1800"/>
              <a:buFont typeface="Arial"/>
              <a:buNone/>
            </a:pPr>
            <a:r>
              <a:rPr b="1" i="0" lang="en-US" sz="1800" u="none" cap="none" strike="noStrike">
                <a:solidFill>
                  <a:schemeClr val="dk1"/>
                </a:solidFill>
                <a:latin typeface="Arial"/>
                <a:ea typeface="Arial"/>
                <a:cs typeface="Arial"/>
                <a:sym typeface="Arial"/>
              </a:rPr>
              <a:t>Or slack: </a:t>
            </a:r>
            <a:r>
              <a:rPr b="0" i="0" lang="en-US" sz="1800" u="sng" cap="none" strike="noStrike">
                <a:solidFill>
                  <a:schemeClr val="hlink"/>
                </a:solidFill>
                <a:latin typeface="Arial"/>
                <a:ea typeface="Arial"/>
                <a:cs typeface="Arial"/>
                <a:sym typeface="Arial"/>
                <a:hlinkClick r:id="rId4"/>
              </a:rPr>
              <a:t>in4325-ewi2019@tudelft.nl</a:t>
            </a:r>
            <a:endParaRPr b="0" i="0" sz="1800" u="none" cap="none" strike="noStrike">
              <a:solidFill>
                <a:schemeClr val="dk1"/>
              </a:solidFill>
              <a:latin typeface="Arial"/>
              <a:ea typeface="Arial"/>
              <a:cs typeface="Arial"/>
              <a:sym typeface="Arial"/>
            </a:endParaRPr>
          </a:p>
          <a:p>
            <a:pPr indent="0" lvl="0" marL="0" marR="0" rtl="0" algn="l">
              <a:spcBef>
                <a:spcPts val="360"/>
              </a:spcBef>
              <a:spcAft>
                <a:spcPts val="0"/>
              </a:spcAft>
              <a:buClr>
                <a:srgbClr val="00A6D6"/>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spcBef>
                <a:spcPts val="480"/>
              </a:spcBef>
              <a:spcAft>
                <a:spcPts val="0"/>
              </a:spcAft>
              <a:buClr>
                <a:srgbClr val="00A6D6"/>
              </a:buClr>
              <a:buSzPts val="2400"/>
              <a:buFont typeface="Arial"/>
              <a:buNone/>
            </a:pPr>
            <a:r>
              <a:rPr b="0" i="0" lang="en-US" sz="2400" u="none" cap="none" strike="noStrike">
                <a:solidFill>
                  <a:schemeClr val="dk1"/>
                </a:solidFill>
                <a:latin typeface="Arial"/>
                <a:ea typeface="Arial"/>
                <a:cs typeface="Arial"/>
                <a:sym typeface="Arial"/>
              </a:rPr>
              <a:t>Credits: Many of these slides are modified from the Stanford NLP course:</a:t>
            </a:r>
            <a:r>
              <a:rPr lang="en-US"/>
              <a:t> </a:t>
            </a:r>
            <a:r>
              <a:rPr b="0" i="0" lang="en-US" sz="2000" u="none" cap="none" strike="noStrike">
                <a:solidFill>
                  <a:schemeClr val="dk1"/>
                </a:solidFill>
                <a:latin typeface="Arial"/>
                <a:ea typeface="Arial"/>
                <a:cs typeface="Arial"/>
                <a:sym typeface="Arial"/>
              </a:rPr>
              <a:t>https://web.stanford.edu/~jurafsky/NLPCourseraSlides.html</a:t>
            </a:r>
            <a:endParaRPr b="0" i="0" sz="1600" u="none" cap="none" strike="noStrike">
              <a:solidFill>
                <a:schemeClr val="dk1"/>
              </a:solidFill>
              <a:latin typeface="Arial"/>
              <a:ea typeface="Arial"/>
              <a:cs typeface="Arial"/>
              <a:sym typeface="Arial"/>
            </a:endParaRPr>
          </a:p>
          <a:p>
            <a:pPr indent="0" lvl="0" marL="0" marR="0" rtl="0" algn="l">
              <a:spcBef>
                <a:spcPts val="360"/>
              </a:spcBef>
              <a:spcAft>
                <a:spcPts val="0"/>
              </a:spcAft>
              <a:buClr>
                <a:srgbClr val="00A6D6"/>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idx="1" type="subTitle"/>
          </p:nvPr>
        </p:nvSpPr>
        <p:spPr>
          <a:xfrm>
            <a:off x="2171700" y="1396604"/>
            <a:ext cx="4800600" cy="115609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solidFill>
                  <a:schemeClr val="dk1"/>
                </a:solidFill>
                <a:latin typeface="Arial"/>
                <a:ea typeface="Arial"/>
                <a:cs typeface="Arial"/>
                <a:sym typeface="Arial"/>
              </a:rPr>
              <a:t>Part 1:</a:t>
            </a:r>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chemeClr val="dk1"/>
                </a:solidFill>
                <a:latin typeface="Arial"/>
                <a:ea typeface="Arial"/>
                <a:cs typeface="Arial"/>
                <a:sym typeface="Arial"/>
              </a:rPr>
              <a:t>Administrative Issues</a:t>
            </a:r>
            <a:endParaRPr b="0" i="0" sz="1800" u="none" cap="none" strike="noStrike">
              <a:solidFill>
                <a:schemeClr val="dk1"/>
              </a:solidFill>
              <a:latin typeface="Arial"/>
              <a:ea typeface="Arial"/>
              <a:cs typeface="Arial"/>
              <a:sym typeface="Arial"/>
            </a:endParaRPr>
          </a:p>
          <a:p>
            <a:pPr indent="0" lvl="0" marL="0" rtl="0" algn="l">
              <a:lnSpc>
                <a:spcPct val="80000"/>
              </a:lnSpc>
              <a:spcBef>
                <a:spcPts val="360"/>
              </a:spcBef>
              <a:spcAft>
                <a:spcPts val="0"/>
              </a:spcAft>
              <a:buClr>
                <a:schemeClr val="dk2"/>
              </a:buClr>
              <a:buSzPts val="1800"/>
              <a:buFont typeface="Arial"/>
              <a:buNone/>
            </a:pPr>
            <a:r>
              <a:rPr lang="en-US" sz="1800">
                <a:solidFill>
                  <a:srgbClr val="B7B7B7"/>
                </a:solidFill>
              </a:rPr>
              <a:t>Natural Language Processing Tasks</a:t>
            </a:r>
            <a:endParaRPr>
              <a:solidFill>
                <a:srgbClr val="B7B7B7"/>
              </a:solidFill>
            </a:endParaRPr>
          </a:p>
          <a:p>
            <a:pPr indent="0" lvl="0" marL="0" marR="0" rtl="0" algn="l">
              <a:lnSpc>
                <a:spcPct val="80000"/>
              </a:lnSpc>
              <a:spcBef>
                <a:spcPts val="360"/>
              </a:spcBef>
              <a:spcAft>
                <a:spcPts val="0"/>
              </a:spcAft>
              <a:buClr>
                <a:srgbClr val="00A6D6"/>
              </a:buClr>
              <a:buSzPts val="1800"/>
              <a:buFont typeface="Arial"/>
              <a:buNone/>
            </a:pPr>
            <a:r>
              <a:t/>
            </a:r>
            <a:endParaRPr sz="1800"/>
          </a:p>
        </p:txBody>
      </p:sp>
      <p:sp>
        <p:nvSpPr>
          <p:cNvPr id="194" name="Google Shape;194;p28"/>
          <p:cNvSpPr txBox="1"/>
          <p:nvPr/>
        </p:nvSpPr>
        <p:spPr>
          <a:xfrm>
            <a:off x="2171700" y="2790824"/>
            <a:ext cx="4800600" cy="919163"/>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A6D6"/>
              </a:buClr>
              <a:buSzPts val="1800"/>
              <a:buFont typeface="Arial"/>
              <a:buNone/>
            </a:pPr>
            <a:r>
              <a:rPr b="1" i="0" lang="en-US" sz="1800" u="none" cap="none" strike="noStrike">
                <a:solidFill>
                  <a:srgbClr val="B2B2B2"/>
                </a:solidFill>
                <a:latin typeface="Arial"/>
                <a:ea typeface="Arial"/>
                <a:cs typeface="Arial"/>
                <a:sym typeface="Arial"/>
              </a:rPr>
              <a:t>Part 2:</a:t>
            </a:r>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rPr b="0" i="0" lang="en-US" sz="1800" u="none" cap="none" strike="noStrike">
                <a:solidFill>
                  <a:srgbClr val="B2B2B2"/>
                </a:solidFill>
                <a:latin typeface="Arial"/>
                <a:ea typeface="Arial"/>
                <a:cs typeface="Arial"/>
                <a:sym typeface="Arial"/>
              </a:rPr>
              <a:t>Terminology: Components</a:t>
            </a:r>
            <a:endParaRPr b="0" i="0" sz="1800" u="none" cap="none" strike="noStrike">
              <a:solidFill>
                <a:srgbClr val="B2B2B2"/>
              </a:solidFill>
              <a:latin typeface="Arial"/>
              <a:ea typeface="Arial"/>
              <a:cs typeface="Arial"/>
              <a:sym typeface="Arial"/>
            </a:endParaRPr>
          </a:p>
          <a:p>
            <a:pPr indent="0" lvl="0" marL="0" marR="0" rtl="0" algn="l">
              <a:lnSpc>
                <a:spcPct val="80000"/>
              </a:lnSpc>
              <a:spcBef>
                <a:spcPts val="360"/>
              </a:spcBef>
              <a:spcAft>
                <a:spcPts val="0"/>
              </a:spcAft>
              <a:buClr>
                <a:srgbClr val="00A6D6"/>
              </a:buClr>
              <a:buSzPts val="1800"/>
              <a:buFont typeface="Arial"/>
              <a:buNone/>
            </a:pPr>
            <a:r>
              <a:t/>
            </a:r>
            <a:endParaRPr b="0" i="0" sz="1800" u="none" cap="none" strike="noStrike">
              <a:solidFill>
                <a:srgbClr val="BFBFB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1763106" y="205979"/>
            <a:ext cx="7106400" cy="8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A6D6"/>
              </a:buClr>
              <a:buSzPts val="3600"/>
              <a:buFont typeface="Arial"/>
              <a:buNone/>
            </a:pPr>
            <a:r>
              <a:rPr lang="en-US"/>
              <a:t>Paper reviews</a:t>
            </a:r>
            <a:endParaRPr/>
          </a:p>
        </p:txBody>
      </p:sp>
      <p:sp>
        <p:nvSpPr>
          <p:cNvPr id="200" name="Google Shape;200;p29"/>
          <p:cNvSpPr txBox="1"/>
          <p:nvPr>
            <p:ph idx="1" type="body"/>
          </p:nvPr>
        </p:nvSpPr>
        <p:spPr>
          <a:xfrm>
            <a:off x="1837136" y="1266825"/>
            <a:ext cx="7032300" cy="3233700"/>
          </a:xfrm>
          <a:prstGeom prst="rect">
            <a:avLst/>
          </a:prstGeom>
          <a:noFill/>
          <a:ln>
            <a:noFill/>
          </a:ln>
        </p:spPr>
        <p:txBody>
          <a:bodyPr anchorCtr="0" anchor="t" bIns="45700" lIns="91425" spcFirstLastPara="1" rIns="91425" wrap="square" tIns="45700">
            <a:noAutofit/>
          </a:bodyPr>
          <a:lstStyle/>
          <a:p>
            <a:pPr indent="-342963" lvl="0" marL="342900" marR="0" rtl="0" algn="l">
              <a:lnSpc>
                <a:spcPct val="90000"/>
              </a:lnSpc>
              <a:spcBef>
                <a:spcPts val="391"/>
              </a:spcBef>
              <a:spcAft>
                <a:spcPts val="0"/>
              </a:spcAft>
              <a:buClr>
                <a:srgbClr val="000000"/>
              </a:buClr>
              <a:buSzPts val="1955"/>
              <a:buFont typeface="Arial"/>
              <a:buChar char="•"/>
            </a:pPr>
            <a:r>
              <a:rPr lang="en-US" sz="2040">
                <a:solidFill>
                  <a:srgbClr val="000000"/>
                </a:solidFill>
              </a:rPr>
              <a:t>7 for NLP as well, already online</a:t>
            </a:r>
            <a:endParaRPr sz="2040">
              <a:solidFill>
                <a:srgbClr val="000000"/>
              </a:solidFill>
            </a:endParaRPr>
          </a:p>
          <a:p>
            <a:pPr indent="-326390" lvl="0" marL="342900" rtl="0" algn="l">
              <a:lnSpc>
                <a:spcPct val="90000"/>
              </a:lnSpc>
              <a:spcBef>
                <a:spcPts val="391"/>
              </a:spcBef>
              <a:spcAft>
                <a:spcPts val="0"/>
              </a:spcAft>
              <a:buClr>
                <a:schemeClr val="dk1"/>
              </a:buClr>
              <a:buSzPts val="2040"/>
              <a:buFont typeface="Arial"/>
              <a:buChar char="•"/>
            </a:pPr>
            <a:r>
              <a:rPr lang="en-US" sz="2040"/>
              <a:t>Same template</a:t>
            </a:r>
            <a:endParaRPr sz="2040">
              <a:solidFill>
                <a:srgbClr val="000000"/>
              </a:solidFill>
            </a:endParaRPr>
          </a:p>
          <a:p>
            <a:pPr indent="-348361" lvl="0" marL="342900" marR="0" rtl="0" algn="l">
              <a:lnSpc>
                <a:spcPct val="90000"/>
              </a:lnSpc>
              <a:spcBef>
                <a:spcPts val="391"/>
              </a:spcBef>
              <a:spcAft>
                <a:spcPts val="0"/>
              </a:spcAft>
              <a:buClr>
                <a:srgbClr val="000000"/>
              </a:buClr>
              <a:buSzPts val="2040"/>
              <a:buFont typeface="Arial"/>
              <a:buChar char="•"/>
            </a:pPr>
            <a:r>
              <a:rPr lang="en-US" sz="2040">
                <a:solidFill>
                  <a:srgbClr val="000000"/>
                </a:solidFill>
              </a:rPr>
              <a:t>Thursday -&gt;Thursday and Friday-&gt; Friday</a:t>
            </a:r>
            <a:endParaRPr sz="2040">
              <a:solidFill>
                <a:srgbClr val="000000"/>
              </a:solidFill>
            </a:endParaRPr>
          </a:p>
          <a:p>
            <a:pPr indent="0" lvl="0" marL="0" marR="0" rtl="0" algn="l">
              <a:lnSpc>
                <a:spcPct val="90000"/>
              </a:lnSpc>
              <a:spcBef>
                <a:spcPts val="391"/>
              </a:spcBef>
              <a:spcAft>
                <a:spcPts val="0"/>
              </a:spcAft>
              <a:buNone/>
            </a:pPr>
            <a:r>
              <a:t/>
            </a:r>
            <a:endParaRPr sz="2040">
              <a:solidFill>
                <a:srgbClr val="000000"/>
              </a:solidFill>
            </a:endParaRPr>
          </a:p>
        </p:txBody>
      </p:sp>
      <p:pic>
        <p:nvPicPr>
          <p:cNvPr id="201" name="Google Shape;201;p29"/>
          <p:cNvPicPr preferRelativeResize="0"/>
          <p:nvPr/>
        </p:nvPicPr>
        <p:blipFill>
          <a:blip r:embed="rId3">
            <a:alphaModFix/>
          </a:blip>
          <a:stretch>
            <a:fillRect/>
          </a:stretch>
        </p:blipFill>
        <p:spPr>
          <a:xfrm>
            <a:off x="3421925" y="2472800"/>
            <a:ext cx="2822700" cy="2336775"/>
          </a:xfrm>
          <a:prstGeom prst="rect">
            <a:avLst/>
          </a:prstGeom>
          <a:noFill/>
          <a:ln>
            <a:noFill/>
          </a:ln>
        </p:spPr>
      </p:pic>
      <p:sp>
        <p:nvSpPr>
          <p:cNvPr id="202" name="Google Shape;202;p29"/>
          <p:cNvSpPr/>
          <p:nvPr/>
        </p:nvSpPr>
        <p:spPr>
          <a:xfrm>
            <a:off x="600525" y="3353600"/>
            <a:ext cx="2049948" cy="119718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 reading today!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1763106" y="205979"/>
            <a:ext cx="71064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Grading </a:t>
            </a:r>
            <a:endParaRPr/>
          </a:p>
        </p:txBody>
      </p:sp>
      <p:sp>
        <p:nvSpPr>
          <p:cNvPr id="209" name="Google Shape;209;p30"/>
          <p:cNvSpPr txBox="1"/>
          <p:nvPr>
            <p:ph idx="1" type="body"/>
          </p:nvPr>
        </p:nvSpPr>
        <p:spPr>
          <a:xfrm>
            <a:off x="1763106" y="1200150"/>
            <a:ext cx="7106400" cy="34860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lang="en-US" sz="1100"/>
              <a:t>In order to pass this course, you need to fullfil </a:t>
            </a:r>
            <a:r>
              <a:rPr b="1" lang="en-US" sz="1100"/>
              <a:t>all</a:t>
            </a:r>
            <a:r>
              <a:rPr lang="en-US" sz="1100"/>
              <a:t> of the following:</a:t>
            </a:r>
            <a:endParaRPr sz="1100"/>
          </a:p>
          <a:p>
            <a:pPr indent="-298450" lvl="0" marL="457200" rtl="0" algn="l">
              <a:lnSpc>
                <a:spcPct val="115000"/>
              </a:lnSpc>
              <a:spcBef>
                <a:spcPts val="1200"/>
              </a:spcBef>
              <a:spcAft>
                <a:spcPts val="0"/>
              </a:spcAft>
              <a:buClr>
                <a:schemeClr val="dk1"/>
              </a:buClr>
              <a:buSzPts val="1100"/>
              <a:buAutoNum type="arabicPeriod"/>
            </a:pPr>
            <a:r>
              <a:rPr lang="en-US" sz="1100"/>
              <a:t>Receive an overall grade of 5.8 or higher (in alignment with TU Delft's exam regulations).</a:t>
            </a:r>
            <a:endParaRPr sz="1100"/>
          </a:p>
          <a:p>
            <a:pPr indent="-298450" lvl="0" marL="457200" rtl="0" algn="l">
              <a:lnSpc>
                <a:spcPct val="115000"/>
              </a:lnSpc>
              <a:spcBef>
                <a:spcPts val="0"/>
              </a:spcBef>
              <a:spcAft>
                <a:spcPts val="0"/>
              </a:spcAft>
              <a:buClr>
                <a:schemeClr val="dk1"/>
              </a:buClr>
              <a:buSzPts val="1100"/>
              <a:buAutoNum type="arabicPeriod"/>
            </a:pPr>
            <a:r>
              <a:rPr lang="en-US" sz="1100"/>
              <a:t>Complete both project phases with at least a grade of 5.0.</a:t>
            </a:r>
            <a:endParaRPr sz="1100"/>
          </a:p>
          <a:p>
            <a:pPr indent="-298450" lvl="0" marL="457200" rtl="0" algn="l">
              <a:lnSpc>
                <a:spcPct val="115000"/>
              </a:lnSpc>
              <a:spcBef>
                <a:spcPts val="0"/>
              </a:spcBef>
              <a:spcAft>
                <a:spcPts val="0"/>
              </a:spcAft>
              <a:buClr>
                <a:schemeClr val="dk1"/>
              </a:buClr>
              <a:buSzPts val="1100"/>
              <a:buAutoNum type="arabicPeriod"/>
            </a:pPr>
            <a:r>
              <a:rPr lang="en-US" sz="1100"/>
              <a:t>Receive a </a:t>
            </a:r>
            <a:r>
              <a:rPr i="1" lang="en-US" sz="1100"/>
              <a:t>sufficient</a:t>
            </a:r>
            <a:r>
              <a:rPr lang="en-US" sz="1100"/>
              <a:t> for at least 9 of the 14 reviews.</a:t>
            </a:r>
            <a:endParaRPr sz="1100"/>
          </a:p>
          <a:p>
            <a:pPr indent="0" lvl="0" marL="0" rtl="0" algn="l">
              <a:spcBef>
                <a:spcPts val="1200"/>
              </a:spcBef>
              <a:spcAft>
                <a:spcPts val="0"/>
              </a:spcAft>
              <a:buNone/>
            </a:pPr>
            <a:r>
              <a:t/>
            </a:r>
            <a:endParaRPr/>
          </a:p>
        </p:txBody>
      </p:sp>
      <p:pic>
        <p:nvPicPr>
          <p:cNvPr id="210" name="Google Shape;210;p30"/>
          <p:cNvPicPr preferRelativeResize="0"/>
          <p:nvPr/>
        </p:nvPicPr>
        <p:blipFill>
          <a:blip r:embed="rId3">
            <a:alphaModFix/>
          </a:blip>
          <a:stretch>
            <a:fillRect/>
          </a:stretch>
        </p:blipFill>
        <p:spPr>
          <a:xfrm>
            <a:off x="3144813" y="2372624"/>
            <a:ext cx="4342975" cy="224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U Delft">
      <a:dk1>
        <a:srgbClr val="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